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56" r:id="rId5"/>
    <p:sldId id="330" r:id="rId6"/>
    <p:sldId id="331" r:id="rId7"/>
    <p:sldId id="332" r:id="rId8"/>
    <p:sldId id="333" r:id="rId9"/>
    <p:sldId id="334" r:id="rId10"/>
    <p:sldId id="335" r:id="rId11"/>
    <p:sldId id="336" r:id="rId12"/>
    <p:sldId id="25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37" autoAdjust="0"/>
    <p:restoredTop sz="96327" autoAdjust="0"/>
  </p:normalViewPr>
  <p:slideViewPr>
    <p:cSldViewPr snapToGrid="0">
      <p:cViewPr varScale="1">
        <p:scale>
          <a:sx n="128" d="100"/>
          <a:sy n="128" d="100"/>
        </p:scale>
        <p:origin x="200" y="17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58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85"/>
    </p:cViewPr>
  </p:sorterViewPr>
  <p:notesViewPr>
    <p:cSldViewPr snapToGrid="0">
      <p:cViewPr varScale="1">
        <p:scale>
          <a:sx n="65" d="100"/>
          <a:sy n="65" d="100"/>
        </p:scale>
        <p:origin x="3154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D8E7403-EB4A-4177-AFCE-6A9D7B160C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C49177-C030-4043-9380-EA6E4C94A16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C7415F-6970-4DE4-93F1-94FEF07D0F1C}" type="datetimeFigureOut">
              <a:rPr lang="en-US" smtClean="0"/>
              <a:t>3/15/23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4C83CE-EC9B-40C4-BD7A-48797AE5B1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E9A75D-9B4E-4704-98C7-2A42472F118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CC6D6D-E986-427F-AD9C-4E9408DDB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774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e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86E6E5-5A19-4AE7-8D4E-049C5315C9A0}" type="datetimeFigureOut">
              <a:rPr lang="en-US" smtClean="0"/>
              <a:t>3/15/23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5A580F-E35D-42E1-AF82-E41CC201EA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6806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4EE6E-C0DF-4EB1-8875-16F6BF59954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7283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0439D4E6-49E3-4273-9EDF-AD58558B9F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908651"/>
            <a:ext cx="3620882" cy="3640345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4000">
                <a:solidFill>
                  <a:schemeClr val="bg1"/>
                </a:solidFill>
              </a:rPr>
              <a:t>Click to edit Master title style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FE9D8936-4795-43B2-9C32-4BE93A67213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5934" y="5220450"/>
            <a:ext cx="3380437" cy="57074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Insert subtitle here</a:t>
            </a:r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6C8B8511-EE4E-4935-ABB8-E8C2FCB1C46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876158" y="0"/>
            <a:ext cx="7315841" cy="685800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photo here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239FAB6-0B6C-402C-A107-EFFF82281D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DBE487E6-4032-4195-9823-685A39371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4" name="Date Placeholder 5">
            <a:extLst>
              <a:ext uri="{FF2B5EF4-FFF2-40B4-BE49-F238E27FC236}">
                <a16:creationId xmlns:a16="http://schemas.microsoft.com/office/drawing/2014/main" id="{C71E06DF-BA1B-43E6-A74C-85231D2EC3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2/11/20XX</a:t>
            </a:r>
            <a:endParaRPr lang="en-US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Slide Number Placeholder 7">
            <a:extLst>
              <a:ext uri="{FF2B5EF4-FFF2-40B4-BE49-F238E27FC236}">
                <a16:creationId xmlns:a16="http://schemas.microsoft.com/office/drawing/2014/main" id="{0BD36B16-3F07-4955-8D4D-BC0FD17C1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/>
          <a:lstStyle/>
          <a:p>
            <a:fld id="{E30AF5A0-43BB-4336-8627-9123B9144D80}" type="slidenum">
              <a:rPr lang="en-US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‹#›</a:t>
            </a:fld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427350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9">
            <a:extLst>
              <a:ext uri="{FF2B5EF4-FFF2-40B4-BE49-F238E27FC236}">
                <a16:creationId xmlns:a16="http://schemas.microsoft.com/office/drawing/2014/main" id="{4246B94A-8C64-4FBA-B409-1F9487E19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81019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66F075D-9008-4BD3-A772-7AF7AD667D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4C185B95-5C0F-400E-B7DF-8FF84329073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0100" y="2003375"/>
            <a:ext cx="5094288" cy="5267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BC725AFD-5A48-451D-B91D-9E63953F8E8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00099" y="2551176"/>
            <a:ext cx="5094673" cy="327355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6ACDC650-288E-4CF5-8546-9F2D5CEC886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7611" y="2003375"/>
            <a:ext cx="5094288" cy="5267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17" name="Content Placeholder 10">
            <a:extLst>
              <a:ext uri="{FF2B5EF4-FFF2-40B4-BE49-F238E27FC236}">
                <a16:creationId xmlns:a16="http://schemas.microsoft.com/office/drawing/2014/main" id="{956E1F7E-0B80-40DB-8F21-F06D9DD56264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297226" y="2551176"/>
            <a:ext cx="5094673" cy="327355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91B92C0-6B36-412A-9A49-16AB59FF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7">
            <a:extLst>
              <a:ext uri="{FF2B5EF4-FFF2-40B4-BE49-F238E27FC236}">
                <a16:creationId xmlns:a16="http://schemas.microsoft.com/office/drawing/2014/main" id="{B4EFB36A-E4FD-4966-A091-9BDAF2991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Date Placeholder 6">
            <a:extLst>
              <a:ext uri="{FF2B5EF4-FFF2-40B4-BE49-F238E27FC236}">
                <a16:creationId xmlns:a16="http://schemas.microsoft.com/office/drawing/2014/main" id="{9B52EA1F-D8D0-4F42-B00A-F0E943F82E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5" name="Slide Number Placeholder 8">
            <a:extLst>
              <a:ext uri="{FF2B5EF4-FFF2-40B4-BE49-F238E27FC236}">
                <a16:creationId xmlns:a16="http://schemas.microsoft.com/office/drawing/2014/main" id="{498A6230-35B8-4147-9494-90708BFC3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E30AF5A0-43BB-4336-8627-9123B9144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323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CC332FB-CD3F-4398-958A-CBE45129A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9">
            <a:extLst>
              <a:ext uri="{FF2B5EF4-FFF2-40B4-BE49-F238E27FC236}">
                <a16:creationId xmlns:a16="http://schemas.microsoft.com/office/drawing/2014/main" id="{E566CA14-5018-43EE-BB8F-E12209B2C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81019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1A76201F-C7C2-400C-BE9B-F185A832CC2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0099" y="2005870"/>
            <a:ext cx="3390161" cy="5267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A742F7E8-0787-4D2C-B53F-B62C309ED6D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00099" y="2552345"/>
            <a:ext cx="3390161" cy="32728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ED178B9A-B987-49A0-B73F-70B855C4240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400919" y="2005870"/>
            <a:ext cx="3390161" cy="5267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15" name="Content Placeholder 10">
            <a:extLst>
              <a:ext uri="{FF2B5EF4-FFF2-40B4-BE49-F238E27FC236}">
                <a16:creationId xmlns:a16="http://schemas.microsoft.com/office/drawing/2014/main" id="{407D5990-6E05-4ECC-B930-EA5CF0774CFB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400919" y="2552345"/>
            <a:ext cx="3390161" cy="32728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C6A58550-98E5-4548-82F6-EE971733A79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01739" y="2005870"/>
            <a:ext cx="3390161" cy="5267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16" name="Content Placeholder 10">
            <a:extLst>
              <a:ext uri="{FF2B5EF4-FFF2-40B4-BE49-F238E27FC236}">
                <a16:creationId xmlns:a16="http://schemas.microsoft.com/office/drawing/2014/main" id="{6B90AFA0-EDA3-4F21-A480-F56AA1D0BEB6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001739" y="2552345"/>
            <a:ext cx="3390161" cy="32728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346E7C8-F905-4B13-8FD6-185A041840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A0E3EE3A-87F3-4F60-90D8-938E4BBC2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Date Placeholder 6">
            <a:extLst>
              <a:ext uri="{FF2B5EF4-FFF2-40B4-BE49-F238E27FC236}">
                <a16:creationId xmlns:a16="http://schemas.microsoft.com/office/drawing/2014/main" id="{F1449B0C-8214-4186-9666-E63CCA0909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3" name="Slide Number Placeholder 8">
            <a:extLst>
              <a:ext uri="{FF2B5EF4-FFF2-40B4-BE49-F238E27FC236}">
                <a16:creationId xmlns:a16="http://schemas.microsoft.com/office/drawing/2014/main" id="{F5DDBFC0-CC80-4B03-B5F5-3C57166DC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E30AF5A0-43BB-4336-8627-9123B9144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4520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01BF5DB-2BF3-4196-B1CF-82B7CDCC02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987523" y="729692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2">
            <a:extLst>
              <a:ext uri="{FF2B5EF4-FFF2-40B4-BE49-F238E27FC236}">
                <a16:creationId xmlns:a16="http://schemas.microsoft.com/office/drawing/2014/main" id="{168DC13D-FFC6-4CC5-B9F8-B3B096109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7511" y="909639"/>
            <a:ext cx="3703856" cy="129063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1" name="Picture Placeholder 37">
            <a:extLst>
              <a:ext uri="{FF2B5EF4-FFF2-40B4-BE49-F238E27FC236}">
                <a16:creationId xmlns:a16="http://schemas.microsoft.com/office/drawing/2014/main" id="{F1AD5C34-DDA9-421B-A3C2-4D014B3D3F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15383" y="723900"/>
            <a:ext cx="3179762" cy="216058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53" name="Picture Placeholder 43">
            <a:extLst>
              <a:ext uri="{FF2B5EF4-FFF2-40B4-BE49-F238E27FC236}">
                <a16:creationId xmlns:a16="http://schemas.microsoft.com/office/drawing/2014/main" id="{11508423-C6F4-4605-9E6D-1ED73334D0F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15383" y="3048000"/>
            <a:ext cx="3178175" cy="30861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57" name="Picture Placeholder 55">
            <a:extLst>
              <a:ext uri="{FF2B5EF4-FFF2-40B4-BE49-F238E27FC236}">
                <a16:creationId xmlns:a16="http://schemas.microsoft.com/office/drawing/2014/main" id="{1692DD91-8169-4A90-9D17-8A60286225FF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040188" y="723900"/>
            <a:ext cx="3371850" cy="3159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54" name="Picture Placeholder 45">
            <a:extLst>
              <a:ext uri="{FF2B5EF4-FFF2-40B4-BE49-F238E27FC236}">
                <a16:creationId xmlns:a16="http://schemas.microsoft.com/office/drawing/2014/main" id="{30A5BEAE-CA80-4FFD-8DD4-5B7413AF51D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039608" y="4038600"/>
            <a:ext cx="3371659" cy="20955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9" name="Content Placeholder 14">
            <a:extLst>
              <a:ext uri="{FF2B5EF4-FFF2-40B4-BE49-F238E27FC236}">
                <a16:creationId xmlns:a16="http://schemas.microsoft.com/office/drawing/2014/main" id="{4B2044C0-1C45-402D-BC20-0EB82BDB4F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7510" y="2380221"/>
            <a:ext cx="3703856" cy="38664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Footer Placeholder 7">
            <a:extLst>
              <a:ext uri="{FF2B5EF4-FFF2-40B4-BE49-F238E27FC236}">
                <a16:creationId xmlns:a16="http://schemas.microsoft.com/office/drawing/2014/main" id="{30EE29E3-4F8E-469E-9B99-E29176094D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5" name="Date Placeholder 6">
            <a:extLst>
              <a:ext uri="{FF2B5EF4-FFF2-40B4-BE49-F238E27FC236}">
                <a16:creationId xmlns:a16="http://schemas.microsoft.com/office/drawing/2014/main" id="{58513823-D81E-4B8B-85E6-EB11EA54DF4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36" name="Slide Number Placeholder 8">
            <a:extLst>
              <a:ext uri="{FF2B5EF4-FFF2-40B4-BE49-F238E27FC236}">
                <a16:creationId xmlns:a16="http://schemas.microsoft.com/office/drawing/2014/main" id="{9D43A613-4A7D-4C9F-B407-154A1FB83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DE330D17-32E5-404A-9262-6A998ABC08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7067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CA2404A1-BF4E-4858-BD1C-1BEFE71B63D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5325" y="4296094"/>
            <a:ext cx="10782299" cy="110062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B0053544-3012-4C81-98D6-E2665A3A3F5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95324" y="5533242"/>
            <a:ext cx="9972675" cy="54350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0" name="Picture Placeholder 16">
            <a:extLst>
              <a:ext uri="{FF2B5EF4-FFF2-40B4-BE49-F238E27FC236}">
                <a16:creationId xmlns:a16="http://schemas.microsoft.com/office/drawing/2014/main" id="{C177CBDB-952D-484B-B43B-F988558931C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00100" y="727075"/>
            <a:ext cx="5176838" cy="307181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1" name="Picture Placeholder 18">
            <a:extLst>
              <a:ext uri="{FF2B5EF4-FFF2-40B4-BE49-F238E27FC236}">
                <a16:creationId xmlns:a16="http://schemas.microsoft.com/office/drawing/2014/main" id="{D789E88D-76E7-4745-B062-102E233A672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146800" y="727075"/>
            <a:ext cx="5245100" cy="30702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photo here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33A5CE3-0C01-4DBF-926A-2F9BFD043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4144434"/>
            <a:ext cx="106299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11">
            <a:extLst>
              <a:ext uri="{FF2B5EF4-FFF2-40B4-BE49-F238E27FC236}">
                <a16:creationId xmlns:a16="http://schemas.microsoft.com/office/drawing/2014/main" id="{083D82F8-F43B-4D01-891B-F77BC6F6F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Date Placeholder 6">
            <a:extLst>
              <a:ext uri="{FF2B5EF4-FFF2-40B4-BE49-F238E27FC236}">
                <a16:creationId xmlns:a16="http://schemas.microsoft.com/office/drawing/2014/main" id="{B8CBC856-A31F-40C2-B7EA-91B860D306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2/11/20XX</a:t>
            </a:r>
            <a:endParaRPr lang="en-US" dirty="0"/>
          </a:p>
        </p:txBody>
      </p:sp>
      <p:sp>
        <p:nvSpPr>
          <p:cNvPr id="15" name="Slide Number Placeholder 10">
            <a:extLst>
              <a:ext uri="{FF2B5EF4-FFF2-40B4-BE49-F238E27FC236}">
                <a16:creationId xmlns:a16="http://schemas.microsoft.com/office/drawing/2014/main" id="{966FFB51-C55B-469E-B3C6-1A6369920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53D7EE4-1EDB-42FD-B6B7-A82C9F31F0F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9773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8695A76E-1EF3-4F47-9E87-6FCAB7D5D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4846" y="860615"/>
            <a:ext cx="5922279" cy="127298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4000"/>
              <a:t>Click to edit Master title style</a:t>
            </a:r>
            <a:endParaRPr lang="en-US" sz="4000" dirty="0"/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EAD023B5-9ABC-4D4A-A1AD-D4D83D66219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" y="1"/>
            <a:ext cx="4876799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0AFB647-646C-4130-9EF5-C19C686B18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715000" y="738013"/>
            <a:ext cx="5676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09D5546-AD01-4B29-B174-EDA710510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6943" y="2133600"/>
            <a:ext cx="6005933" cy="37744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C0A0972-FD9A-4E9D-A0A3-BD0AF8C7B7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715000" y="6134100"/>
            <a:ext cx="5676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F3B2F557-7BE5-4154-A82F-928EE54A5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effectLst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DE54A7E3-1026-464C-BB67-2D7F714067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1723F54-B646-4D12-AEA1-08269C254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/>
          <a:lstStyle/>
          <a:p>
            <a:fld id="{E30AF5A0-43BB-4336-8627-9123B9144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648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9">
            <a:extLst>
              <a:ext uri="{FF2B5EF4-FFF2-40B4-BE49-F238E27FC236}">
                <a16:creationId xmlns:a16="http://schemas.microsoft.com/office/drawing/2014/main" id="{C8837BA0-445B-4D04-ADA9-C65084B15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099" y="904730"/>
            <a:ext cx="4152900" cy="165259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10">
            <a:extLst>
              <a:ext uri="{FF2B5EF4-FFF2-40B4-BE49-F238E27FC236}">
                <a16:creationId xmlns:a16="http://schemas.microsoft.com/office/drawing/2014/main" id="{0CFA4CCF-323F-4998-B6BF-56207329CD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3975" y="952368"/>
            <a:ext cx="6257926" cy="177389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FFFF70A-3EED-4002-B2F8-FB8301C80C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icture Placeholder 17">
            <a:extLst>
              <a:ext uri="{FF2B5EF4-FFF2-40B4-BE49-F238E27FC236}">
                <a16:creationId xmlns:a16="http://schemas.microsoft.com/office/drawing/2014/main" id="{DD78C1EE-0224-4362-B796-4CC7B06992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00099" y="3048000"/>
            <a:ext cx="5133990" cy="273753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1" name="Picture Placeholder 17">
            <a:extLst>
              <a:ext uri="{FF2B5EF4-FFF2-40B4-BE49-F238E27FC236}">
                <a16:creationId xmlns:a16="http://schemas.microsoft.com/office/drawing/2014/main" id="{2C1748F4-2D05-4407-8CB0-D854F9602DA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09621" y="3048000"/>
            <a:ext cx="5182278" cy="273753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14" name="Footer Placeholder 7">
            <a:extLst>
              <a:ext uri="{FF2B5EF4-FFF2-40B4-BE49-F238E27FC236}">
                <a16:creationId xmlns:a16="http://schemas.microsoft.com/office/drawing/2014/main" id="{59837BA4-E3C3-4F0D-A113-75128BC03E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5" name="Date Placeholder 1">
            <a:extLst>
              <a:ext uri="{FF2B5EF4-FFF2-40B4-BE49-F238E27FC236}">
                <a16:creationId xmlns:a16="http://schemas.microsoft.com/office/drawing/2014/main" id="{5DA65157-50C9-4A85-912D-6DC9A60619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6" name="Slide Number Placeholder 6">
            <a:extLst>
              <a:ext uri="{FF2B5EF4-FFF2-40B4-BE49-F238E27FC236}">
                <a16:creationId xmlns:a16="http://schemas.microsoft.com/office/drawing/2014/main" id="{9DE415B0-F0C3-4971-8C76-0D54D6407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/>
          <a:lstStyle/>
          <a:p>
            <a:fld id="{A53D7EE4-1EDB-42FD-B6B7-A82C9F31F0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2096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0">
            <a:extLst>
              <a:ext uri="{FF2B5EF4-FFF2-40B4-BE49-F238E27FC236}">
                <a16:creationId xmlns:a16="http://schemas.microsoft.com/office/drawing/2014/main" id="{6DC3399C-8B0E-4D7D-A955-FB1F37CF36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643" y="871758"/>
            <a:ext cx="5227171" cy="387114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Subtitle 11">
            <a:extLst>
              <a:ext uri="{FF2B5EF4-FFF2-40B4-BE49-F238E27FC236}">
                <a16:creationId xmlns:a16="http://schemas.microsoft.com/office/drawing/2014/main" id="{13C3C1EB-2C5B-4710-893A-9DD6284D5C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325" y="4785543"/>
            <a:ext cx="4857857" cy="100565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/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30" name="Picture Placeholder 28">
            <a:extLst>
              <a:ext uri="{FF2B5EF4-FFF2-40B4-BE49-F238E27FC236}">
                <a16:creationId xmlns:a16="http://schemas.microsoft.com/office/drawing/2014/main" id="{E335E712-C7FD-4BAC-B89C-58AF6594A4E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515100" y="0"/>
            <a:ext cx="56769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1E8A8BA-B48F-4CEA-A820-8955D55D05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4914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894FBB1-EC2B-4CAB-AE4E-A7A156244F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34100"/>
            <a:ext cx="4914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3555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">
            <a:extLst>
              <a:ext uri="{FF2B5EF4-FFF2-40B4-BE49-F238E27FC236}">
                <a16:creationId xmlns:a16="http://schemas.microsoft.com/office/drawing/2014/main" id="{9D49AB0A-D330-4415-9B9C-C769A852DF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r>
              <a:rPr lang="en-US" dirty="0" err="1"/>
              <a:t>ClICK</a:t>
            </a:r>
            <a:r>
              <a:rPr lang="en-US" dirty="0"/>
              <a:t> TO ADD TITLE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7EFB8CD-537B-4E5E-8F93-82EED2C841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751536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0CA687-1C2C-48EE-99B9-EC8CF30289F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335088" y="1995488"/>
            <a:ext cx="9521825" cy="40513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19" name="Footer Placeholder 9">
            <a:extLst>
              <a:ext uri="{FF2B5EF4-FFF2-40B4-BE49-F238E27FC236}">
                <a16:creationId xmlns:a16="http://schemas.microsoft.com/office/drawing/2014/main" id="{8135C37F-29C2-41B0-B777-64FAC1F70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0" name="Date Placeholder 8">
            <a:extLst>
              <a:ext uri="{FF2B5EF4-FFF2-40B4-BE49-F238E27FC236}">
                <a16:creationId xmlns:a16="http://schemas.microsoft.com/office/drawing/2014/main" id="{FAC325DA-0D81-49D1-BDBC-680AF5D62C7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21" name="Slide Number Placeholder 10">
            <a:extLst>
              <a:ext uri="{FF2B5EF4-FFF2-40B4-BE49-F238E27FC236}">
                <a16:creationId xmlns:a16="http://schemas.microsoft.com/office/drawing/2014/main" id="{13980C1F-6344-4AC2-8573-0D9F35314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0303F77D-1BEF-481A-B8C1-15974ED46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275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>
            <a:extLst>
              <a:ext uri="{FF2B5EF4-FFF2-40B4-BE49-F238E27FC236}">
                <a16:creationId xmlns:a16="http://schemas.microsoft.com/office/drawing/2014/main" id="{D5221BF9-9559-4D62-ADC6-2362970143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r>
              <a:rPr lang="en-US" dirty="0" err="1"/>
              <a:t>ClICK</a:t>
            </a:r>
            <a:r>
              <a:rPr lang="en-US" dirty="0"/>
              <a:t> TO ADD TITLE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FB4C3E1-495D-437D-A1DB-87F3028BB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751536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AAB131D-0F50-4923-96D1-8C59A3D8EEC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762875" y="2386654"/>
            <a:ext cx="8663075" cy="331089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8" name="Footer Placeholder 9">
            <a:extLst>
              <a:ext uri="{FF2B5EF4-FFF2-40B4-BE49-F238E27FC236}">
                <a16:creationId xmlns:a16="http://schemas.microsoft.com/office/drawing/2014/main" id="{F30DBE8A-9D17-4F79-86F8-9FEA11DF0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FC9023F8-E1A8-4C1E-B745-6658DCD671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0" name="Slide Number Placeholder 10">
            <a:extLst>
              <a:ext uri="{FF2B5EF4-FFF2-40B4-BE49-F238E27FC236}">
                <a16:creationId xmlns:a16="http://schemas.microsoft.com/office/drawing/2014/main" id="{E51CCEBF-A77A-4DDA-94D4-73646D552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0303F77D-1BEF-481A-B8C1-15974ED46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094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371D84D-B708-4A20-8D50-CDA4E3EC6F9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800476 w 12192000"/>
              <a:gd name="connsiteY0" fmla="*/ 6126480 h 6858000"/>
              <a:gd name="connsiteX1" fmla="*/ 800476 w 12192000"/>
              <a:gd name="connsiteY1" fmla="*/ 6144768 h 6858000"/>
              <a:gd name="connsiteX2" fmla="*/ 11407516 w 12192000"/>
              <a:gd name="connsiteY2" fmla="*/ 6144768 h 6858000"/>
              <a:gd name="connsiteX3" fmla="*/ 11407516 w 12192000"/>
              <a:gd name="connsiteY3" fmla="*/ 6126480 h 6858000"/>
              <a:gd name="connsiteX4" fmla="*/ 800476 w 12192000"/>
              <a:gd name="connsiteY4" fmla="*/ 701040 h 6858000"/>
              <a:gd name="connsiteX5" fmla="*/ 800476 w 12192000"/>
              <a:gd name="connsiteY5" fmla="*/ 746759 h 6858000"/>
              <a:gd name="connsiteX6" fmla="*/ 11407516 w 12192000"/>
              <a:gd name="connsiteY6" fmla="*/ 746759 h 6858000"/>
              <a:gd name="connsiteX7" fmla="*/ 11407516 w 12192000"/>
              <a:gd name="connsiteY7" fmla="*/ 70104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800476" y="6126480"/>
                </a:moveTo>
                <a:lnTo>
                  <a:pt x="800476" y="6144768"/>
                </a:lnTo>
                <a:lnTo>
                  <a:pt x="11407516" y="6144768"/>
                </a:lnTo>
                <a:lnTo>
                  <a:pt x="11407516" y="6126480"/>
                </a:lnTo>
                <a:close/>
                <a:moveTo>
                  <a:pt x="800476" y="701040"/>
                </a:moveTo>
                <a:lnTo>
                  <a:pt x="800476" y="746759"/>
                </a:lnTo>
                <a:lnTo>
                  <a:pt x="11407516" y="746759"/>
                </a:lnTo>
                <a:lnTo>
                  <a:pt x="11407516" y="701040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A03AD3-C316-411C-9844-6C8D950DC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01766" y="1837677"/>
            <a:ext cx="4930901" cy="2334828"/>
          </a:xfrm>
          <a:prstGeom prst="rect">
            <a:avLst/>
          </a:prstGeom>
        </p:spPr>
        <p:txBody>
          <a:bodyPr/>
          <a:lstStyle>
            <a:lvl1pPr algn="r">
              <a:defRPr cap="none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Insert text here</a:t>
            </a:r>
          </a:p>
        </p:txBody>
      </p:sp>
      <p:sp>
        <p:nvSpPr>
          <p:cNvPr id="25" name="Subtitle 2">
            <a:extLst>
              <a:ext uri="{FF2B5EF4-FFF2-40B4-BE49-F238E27FC236}">
                <a16:creationId xmlns:a16="http://schemas.microsoft.com/office/drawing/2014/main" id="{F00A8C60-C81E-4C2C-AB11-00AE1AC04EC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47532" y="4408305"/>
            <a:ext cx="5175797" cy="90942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r">
              <a:buNone/>
              <a:defRPr sz="2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Insert subtitle here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9F7D24C8-FDC6-4FCE-85C6-520D64693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450E2155-DD21-4098-82EF-B19C466B239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2/11/20XX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130CB194-35B9-4229-9CFE-5C3B911EC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A2AE2B76-F97F-4BE2-8670-72276A5F21A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BDF219B-DD0E-4D26-8B59-3FE43A2525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476" y="723900"/>
            <a:ext cx="10610474" cy="0"/>
          </a:xfrm>
          <a:prstGeom prst="line">
            <a:avLst/>
          </a:prstGeom>
          <a:ln w="44450">
            <a:solidFill>
              <a:srgbClr val="FFFFFF"/>
            </a:solidFill>
          </a:ln>
          <a:effectLst>
            <a:outerShdw blurRad="50800" dist="25400" dir="2700000" sx="99000" sy="99000" algn="tl" rotWithShape="0">
              <a:prstClr val="black">
                <a:alpha val="2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3180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2">
            <a:extLst>
              <a:ext uri="{FF2B5EF4-FFF2-40B4-BE49-F238E27FC236}">
                <a16:creationId xmlns:a16="http://schemas.microsoft.com/office/drawing/2014/main" id="{1DFFB204-6AE4-4FC9-9B60-312D7206B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54F317-DDB0-4841-A973-FFC12960827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90669" y="1789993"/>
            <a:ext cx="11407487" cy="43513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7B3A45C-71C1-4ADC-89E0-AF6924CA17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9">
            <a:extLst>
              <a:ext uri="{FF2B5EF4-FFF2-40B4-BE49-F238E27FC236}">
                <a16:creationId xmlns:a16="http://schemas.microsoft.com/office/drawing/2014/main" id="{B9239148-0308-46C3-9FF0-4027CC8E8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Date Placeholder 8">
            <a:extLst>
              <a:ext uri="{FF2B5EF4-FFF2-40B4-BE49-F238E27FC236}">
                <a16:creationId xmlns:a16="http://schemas.microsoft.com/office/drawing/2014/main" id="{774C5953-38DD-4451-A5AA-9A578D5936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4" name="Slide Number Placeholder 10">
            <a:extLst>
              <a:ext uri="{FF2B5EF4-FFF2-40B4-BE49-F238E27FC236}">
                <a16:creationId xmlns:a16="http://schemas.microsoft.com/office/drawing/2014/main" id="{39D06D66-ACB3-4B9C-B4EB-FC3EC5BD7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0303F77D-1BEF-481A-B8C1-15974ED46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202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>
            <a:extLst>
              <a:ext uri="{FF2B5EF4-FFF2-40B4-BE49-F238E27FC236}">
                <a16:creationId xmlns:a16="http://schemas.microsoft.com/office/drawing/2014/main" id="{BCC9BE23-A0EC-4866-A7A4-FD7255EF8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03BC10E-3DDD-4EC5-BD6D-D8D180BF39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1FD4AD3C-6727-49EE-9625-F87A6B8AE0B7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95326" y="1940913"/>
            <a:ext cx="10798176" cy="402158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489FA96-DDCF-4A83-91EB-4F5F6179F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Date Placeholder 8">
            <a:extLst>
              <a:ext uri="{FF2B5EF4-FFF2-40B4-BE49-F238E27FC236}">
                <a16:creationId xmlns:a16="http://schemas.microsoft.com/office/drawing/2014/main" id="{F7CC7848-0B2C-4FBE-96B0-0717CC5A9F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2" name="Slide Number Placeholder 10">
            <a:extLst>
              <a:ext uri="{FF2B5EF4-FFF2-40B4-BE49-F238E27FC236}">
                <a16:creationId xmlns:a16="http://schemas.microsoft.com/office/drawing/2014/main" id="{4CD16377-DD1B-4262-BDAE-760577F5B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0303F77D-1BEF-481A-B8C1-15974ED46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066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2/11/20XX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6470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672">
          <p15:clr>
            <a:srgbClr val="F26B43"/>
          </p15:clr>
        </p15:guide>
        <p15:guide id="4" orient="horz" pos="912">
          <p15:clr>
            <a:srgbClr val="F26B43"/>
          </p15:clr>
        </p15:guide>
        <p15:guide id="5" pos="7176">
          <p15:clr>
            <a:srgbClr val="F26B43"/>
          </p15:clr>
        </p15:guide>
        <p15:guide id="6" pos="504">
          <p15:clr>
            <a:srgbClr val="F26B43"/>
          </p15:clr>
        </p15:guide>
        <p15:guide id="7" orient="horz" pos="3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3AE5B2F-2CD3-4E51-91D5-FEF8CE8FEF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908651"/>
            <a:ext cx="3620882" cy="3640345"/>
          </a:xfrm>
        </p:spPr>
        <p:txBody>
          <a:bodyPr/>
          <a:lstStyle/>
          <a:p>
            <a:r>
              <a:rPr lang="en-US" dirty="0"/>
              <a:t>HTML/CSS</a:t>
            </a:r>
            <a:br>
              <a:rPr lang="en-US" dirty="0"/>
            </a:br>
            <a:r>
              <a:rPr lang="en-US" dirty="0"/>
              <a:t>and </a:t>
            </a:r>
            <a:br>
              <a:rPr lang="en-US" dirty="0"/>
            </a:br>
            <a:r>
              <a:rPr lang="en-US" dirty="0"/>
              <a:t>XSLT (Part 1)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952DE27F-5BED-4BCC-887D-5872F796F6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5934" y="5220450"/>
            <a:ext cx="3380437" cy="570748"/>
          </a:xfrm>
        </p:spPr>
        <p:txBody>
          <a:bodyPr>
            <a:normAutofit/>
          </a:bodyPr>
          <a:lstStyle/>
          <a:p>
            <a:r>
              <a:rPr lang="en-US" dirty="0"/>
              <a:t>Presenter Name</a:t>
            </a:r>
          </a:p>
        </p:txBody>
      </p:sp>
      <p:pic>
        <p:nvPicPr>
          <p:cNvPr id="11" name="Picture Placeholder 10" descr="Autumn leaves color progression">
            <a:extLst>
              <a:ext uri="{FF2B5EF4-FFF2-40B4-BE49-F238E27FC236}">
                <a16:creationId xmlns:a16="http://schemas.microsoft.com/office/drawing/2014/main" id="{BC408C47-2E2A-42C6-99D2-EBED0E23C9B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/>
        </p:blipFill>
        <p:spPr>
          <a:xfrm>
            <a:off x="4876159" y="0"/>
            <a:ext cx="7315841" cy="6858000"/>
          </a:xfrm>
        </p:spPr>
      </p:pic>
    </p:spTree>
    <p:extLst>
      <p:ext uri="{BB962C8B-B14F-4D97-AF65-F5344CB8AC3E}">
        <p14:creationId xmlns:p14="http://schemas.microsoft.com/office/powerpoint/2010/main" val="16334383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A6D4D8EF-D62D-D1DD-A76E-50BFE1A6CE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908651"/>
            <a:ext cx="3620882" cy="364034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HTML and CSS</a:t>
            </a:r>
          </a:p>
        </p:txBody>
      </p:sp>
      <p:pic>
        <p:nvPicPr>
          <p:cNvPr id="14" name="Picture 13" descr="101010 data lines to infinity">
            <a:extLst>
              <a:ext uri="{FF2B5EF4-FFF2-40B4-BE49-F238E27FC236}">
                <a16:creationId xmlns:a16="http://schemas.microsoft.com/office/drawing/2014/main" id="{59FB7278-1FC5-A293-5D47-C4CB24A835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463" r="15464" b="1"/>
          <a:stretch/>
        </p:blipFill>
        <p:spPr>
          <a:xfrm>
            <a:off x="4876158" y="10"/>
            <a:ext cx="7315841" cy="6857990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A3AD7E-4AD8-2294-05F6-A79907B5D28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0919012" y="6356350"/>
            <a:ext cx="67235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E30AF5A0-43BB-4336-8627-9123B9144D80}" type="slidenum">
              <a:rPr lang="en-US">
                <a:solidFill>
                  <a:srgbClr val="FFFFFF"/>
                </a:solidFill>
              </a:rPr>
              <a:pPr>
                <a:lnSpc>
                  <a:spcPct val="90000"/>
                </a:lnSpc>
                <a:spcAft>
                  <a:spcPts val="600"/>
                </a:spcAft>
              </a:pPr>
              <a:t>2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54912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E0136192-D8B0-053C-1988-94B67D844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3ECD456-2597-6FB6-9942-64C967FD7ED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HTML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88BA089-A338-A968-9FF0-72A3128C3C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Markup to describe the structure of websites. </a:t>
            </a:r>
          </a:p>
          <a:p>
            <a:r>
              <a:rPr lang="en-US" dirty="0"/>
              <a:t>Similar in structure to XML</a:t>
            </a:r>
          </a:p>
          <a:p>
            <a:r>
              <a:rPr lang="en-US" dirty="0"/>
              <a:t>Uses a very specific vocabulary/schema, much like TEI. 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3DEA91B-55B4-BC7B-52D7-84FCF8E7BEC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CSS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6C9113F-0D60-E8E0-35DF-46B87F305769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Determines the visual appearance of HTML documents. </a:t>
            </a:r>
          </a:p>
          <a:p>
            <a:r>
              <a:rPr lang="en-US" dirty="0"/>
              <a:t>Describes HTML on an element-by-element basis. </a:t>
            </a:r>
          </a:p>
          <a:p>
            <a:r>
              <a:rPr lang="en-US" dirty="0"/>
              <a:t>References HTML attributes (or classes and ids) to target specific instances of elements.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F584F-A25A-4B78-F51B-AF9756B66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0718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D90A0-7FE6-89C6-AF84-F62934CB3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E6059B-882F-3B57-833F-2937A61EAA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&lt;head&gt;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A919A3-777A-700F-98B5-798B6DE2AA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Metadata about the webpage. </a:t>
            </a:r>
          </a:p>
          <a:p>
            <a:r>
              <a:rPr lang="en-US" dirty="0"/>
              <a:t>Not displayed in the browser (generally)</a:t>
            </a:r>
          </a:p>
          <a:p>
            <a:r>
              <a:rPr lang="en-US" dirty="0"/>
              <a:t>Requires a &lt;title&gt; element, which provides the title used in the browser’s toolbar and in search engine results.</a:t>
            </a:r>
          </a:p>
          <a:p>
            <a:r>
              <a:rPr lang="en-US" dirty="0"/>
              <a:t>Uses a &lt;link&gt; element to connect to a stylesheet. </a:t>
            </a:r>
          </a:p>
          <a:p>
            <a:r>
              <a:rPr lang="en-US" dirty="0"/>
              <a:t>Uses &lt;meta&gt; elements to define character sets, provide keywords and a page description, and set the viewport size (important for mobile devices).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65B442-7F93-B64E-F861-95F358F1582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97226" y="909638"/>
            <a:ext cx="5094673" cy="4915090"/>
          </a:xfrm>
          <a:solidFill>
            <a:schemeClr val="tx1"/>
          </a:solidFill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D0E2F4"/>
                </a:solidFill>
              </a:rPr>
              <a:t>&lt;!DOCTYPE html&gt;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5FC8FD"/>
                </a:solidFill>
              </a:rPr>
              <a:t>&lt;html</a:t>
            </a:r>
            <a:r>
              <a:rPr lang="en-US" dirty="0">
                <a:solidFill>
                  <a:srgbClr val="FF8D54"/>
                </a:solidFill>
              </a:rPr>
              <a:t> </a:t>
            </a:r>
            <a:r>
              <a:rPr lang="en-US" dirty="0" err="1">
                <a:solidFill>
                  <a:srgbClr val="FF8D54"/>
                </a:solidFill>
              </a:rPr>
              <a:t>xmlns</a:t>
            </a:r>
            <a:r>
              <a:rPr lang="en-US" dirty="0">
                <a:solidFill>
                  <a:srgbClr val="FF8040"/>
                </a:solidFill>
              </a:rPr>
              <a:t>=</a:t>
            </a:r>
            <a:r>
              <a:rPr lang="en-US" dirty="0">
                <a:solidFill>
                  <a:srgbClr val="E06A53"/>
                </a:solidFill>
              </a:rPr>
              <a:t>"http://www.w3.org/1999/xhtml"</a:t>
            </a:r>
            <a:r>
              <a:rPr lang="en-US" dirty="0">
                <a:solidFill>
                  <a:srgbClr val="5FC8FD"/>
                </a:solidFill>
              </a:rPr>
              <a:t>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</a:t>
            </a:r>
            <a:r>
              <a:rPr lang="en-US" dirty="0">
                <a:solidFill>
                  <a:srgbClr val="5FC8FD"/>
                </a:solidFill>
              </a:rPr>
              <a:t>&lt;head&gt;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</a:t>
            </a:r>
            <a:r>
              <a:rPr lang="en-US" dirty="0">
                <a:solidFill>
                  <a:srgbClr val="5FC8FD"/>
                </a:solidFill>
              </a:rPr>
              <a:t>&lt;title&gt;</a:t>
            </a:r>
            <a:r>
              <a:rPr lang="en-US" dirty="0">
                <a:solidFill>
                  <a:srgbClr val="E5E5E5"/>
                </a:solidFill>
              </a:rPr>
              <a:t>Weird Fiction Archive</a:t>
            </a:r>
            <a:r>
              <a:rPr lang="en-US" dirty="0">
                <a:solidFill>
                  <a:srgbClr val="5FC8FD"/>
                </a:solidFill>
              </a:rPr>
              <a:t>&lt;/title&gt;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</a:t>
            </a:r>
            <a:r>
              <a:rPr lang="en-US" dirty="0">
                <a:solidFill>
                  <a:srgbClr val="5FC8FD"/>
                </a:solidFill>
              </a:rPr>
              <a:t>&lt;link</a:t>
            </a:r>
            <a:r>
              <a:rPr lang="en-US" dirty="0">
                <a:solidFill>
                  <a:srgbClr val="FF8D54"/>
                </a:solidFill>
              </a:rPr>
              <a:t> </a:t>
            </a:r>
            <a:r>
              <a:rPr lang="en-US" dirty="0" err="1">
                <a:solidFill>
                  <a:srgbClr val="FF8D54"/>
                </a:solidFill>
              </a:rPr>
              <a:t>rel</a:t>
            </a:r>
            <a:r>
              <a:rPr lang="en-US" dirty="0">
                <a:solidFill>
                  <a:srgbClr val="FF8040"/>
                </a:solidFill>
              </a:rPr>
              <a:t>=</a:t>
            </a:r>
            <a:r>
              <a:rPr lang="en-US" dirty="0">
                <a:solidFill>
                  <a:srgbClr val="E06A53"/>
                </a:solidFill>
              </a:rPr>
              <a:t>"stylesheet"</a:t>
            </a:r>
            <a:r>
              <a:rPr lang="en-US" dirty="0">
                <a:solidFill>
                  <a:srgbClr val="FF8D54"/>
                </a:solidFill>
              </a:rPr>
              <a:t> </a:t>
            </a:r>
            <a:r>
              <a:rPr lang="en-US" dirty="0" err="1">
                <a:solidFill>
                  <a:srgbClr val="FF8D54"/>
                </a:solidFill>
              </a:rPr>
              <a:t>href</a:t>
            </a:r>
            <a:r>
              <a:rPr lang="en-US" dirty="0">
                <a:solidFill>
                  <a:srgbClr val="FF8040"/>
                </a:solidFill>
              </a:rPr>
              <a:t>=</a:t>
            </a:r>
            <a:r>
              <a:rPr lang="en-US" dirty="0">
                <a:solidFill>
                  <a:srgbClr val="E06A53"/>
                </a:solidFill>
              </a:rPr>
              <a:t>"weird.css"</a:t>
            </a:r>
            <a:r>
              <a:rPr lang="en-US" dirty="0">
                <a:solidFill>
                  <a:srgbClr val="5FC8FD"/>
                </a:solidFill>
              </a:rPr>
              <a:t>/&gt;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</a:t>
            </a:r>
            <a:r>
              <a:rPr lang="en-US" dirty="0">
                <a:solidFill>
                  <a:srgbClr val="5FC8FD"/>
                </a:solidFill>
              </a:rPr>
              <a:t>&lt;meta</a:t>
            </a:r>
            <a:r>
              <a:rPr lang="en-US" dirty="0">
                <a:solidFill>
                  <a:srgbClr val="FF8D54"/>
                </a:solidFill>
              </a:rPr>
              <a:t> charset</a:t>
            </a:r>
            <a:r>
              <a:rPr lang="en-US" dirty="0">
                <a:solidFill>
                  <a:srgbClr val="FF8040"/>
                </a:solidFill>
              </a:rPr>
              <a:t>=</a:t>
            </a:r>
            <a:r>
              <a:rPr lang="en-US" dirty="0">
                <a:solidFill>
                  <a:srgbClr val="E06A53"/>
                </a:solidFill>
              </a:rPr>
              <a:t>"UTF-8"</a:t>
            </a:r>
            <a:r>
              <a:rPr lang="en-US" dirty="0">
                <a:solidFill>
                  <a:srgbClr val="5FC8FD"/>
                </a:solidFill>
              </a:rPr>
              <a:t>/&gt;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</a:t>
            </a:r>
            <a:r>
              <a:rPr lang="en-US" dirty="0">
                <a:solidFill>
                  <a:srgbClr val="5FC8FD"/>
                </a:solidFill>
              </a:rPr>
              <a:t>&lt;meta</a:t>
            </a:r>
            <a:r>
              <a:rPr lang="en-US" dirty="0">
                <a:solidFill>
                  <a:srgbClr val="FF8D54"/>
                </a:solidFill>
              </a:rPr>
              <a:t> name</a:t>
            </a:r>
            <a:r>
              <a:rPr lang="en-US" dirty="0">
                <a:solidFill>
                  <a:srgbClr val="FF8040"/>
                </a:solidFill>
              </a:rPr>
              <a:t>=</a:t>
            </a:r>
            <a:r>
              <a:rPr lang="en-US" dirty="0">
                <a:solidFill>
                  <a:srgbClr val="E06A53"/>
                </a:solidFill>
              </a:rPr>
              <a:t>"viewport"</a:t>
            </a:r>
            <a:r>
              <a:rPr lang="en-US" dirty="0">
                <a:solidFill>
                  <a:srgbClr val="FF8D54"/>
                </a:solidFill>
              </a:rPr>
              <a:t> content</a:t>
            </a:r>
            <a:r>
              <a:rPr lang="en-US" dirty="0">
                <a:solidFill>
                  <a:srgbClr val="FF8040"/>
                </a:solidFill>
              </a:rPr>
              <a:t>=</a:t>
            </a:r>
            <a:r>
              <a:rPr lang="en-US" dirty="0">
                <a:solidFill>
                  <a:srgbClr val="E06A53"/>
                </a:solidFill>
              </a:rPr>
              <a:t>"width=device-width"</a:t>
            </a:r>
            <a:r>
              <a:rPr lang="en-US" dirty="0">
                <a:solidFill>
                  <a:srgbClr val="FF8D54"/>
                </a:solidFill>
              </a:rPr>
              <a:t> initial-scale</a:t>
            </a:r>
            <a:r>
              <a:rPr lang="en-US" dirty="0">
                <a:solidFill>
                  <a:srgbClr val="FF8040"/>
                </a:solidFill>
              </a:rPr>
              <a:t>=</a:t>
            </a:r>
            <a:r>
              <a:rPr lang="en-US" dirty="0">
                <a:solidFill>
                  <a:srgbClr val="E06A53"/>
                </a:solidFill>
              </a:rPr>
              <a:t>"1.0"</a:t>
            </a:r>
            <a:r>
              <a:rPr lang="en-US" dirty="0">
                <a:solidFill>
                  <a:srgbClr val="5FC8FD"/>
                </a:solidFill>
              </a:rPr>
              <a:t>/&gt;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</a:t>
            </a:r>
            <a:r>
              <a:rPr lang="en-US" dirty="0">
                <a:solidFill>
                  <a:srgbClr val="5FC8FD"/>
                </a:solidFill>
              </a:rPr>
              <a:t>&lt;/head&gt;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1AFAE2-161A-7761-4292-D1FC5C5B5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936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F7AD7-675B-BF7C-1392-4C1D427FB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876FCF-F516-8E82-F661-8CEF68A7012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&lt;body&gt;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8DFD1E-C54E-F8D4-B934-A4FC9932E3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099" y="2551176"/>
            <a:ext cx="5094673" cy="877824"/>
          </a:xfrm>
        </p:spPr>
        <p:txBody>
          <a:bodyPr/>
          <a:lstStyle/>
          <a:p>
            <a:r>
              <a:rPr lang="en-US" dirty="0"/>
              <a:t>Contains the content of the document/website. </a:t>
            </a:r>
          </a:p>
          <a:p>
            <a:r>
              <a:rPr lang="en-US" dirty="0"/>
              <a:t>Can only appear once.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FCE597-903D-0CFA-A86B-5FF09FC1C916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97226" y="909638"/>
            <a:ext cx="5094673" cy="4915090"/>
          </a:xfrm>
          <a:solidFill>
            <a:schemeClr val="tx1"/>
          </a:solidFill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E5E5E5"/>
                </a:solidFill>
              </a:rPr>
              <a:t> </a:t>
            </a:r>
            <a:r>
              <a:rPr lang="en-US" dirty="0">
                <a:solidFill>
                  <a:srgbClr val="5FC8FD"/>
                </a:solidFill>
              </a:rPr>
              <a:t>&lt;body&gt;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</a:t>
            </a:r>
            <a:r>
              <a:rPr lang="en-US" dirty="0">
                <a:solidFill>
                  <a:srgbClr val="5FC8FD"/>
                </a:solidFill>
              </a:rPr>
              <a:t>&lt;h1&gt;</a:t>
            </a:r>
            <a:r>
              <a:rPr lang="en-US" dirty="0">
                <a:solidFill>
                  <a:srgbClr val="E5E5E5"/>
                </a:solidFill>
              </a:rPr>
              <a:t>Weird Fiction Archive</a:t>
            </a:r>
            <a:r>
              <a:rPr lang="en-US" dirty="0">
                <a:solidFill>
                  <a:srgbClr val="5FC8FD"/>
                </a:solidFill>
              </a:rPr>
              <a:t>&lt;/h1&gt;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</a:t>
            </a:r>
            <a:r>
              <a:rPr lang="en-US" dirty="0">
                <a:solidFill>
                  <a:srgbClr val="5FC8FD"/>
                </a:solidFill>
              </a:rPr>
              <a:t>&lt;h2&gt;</a:t>
            </a:r>
            <a:r>
              <a:rPr lang="en-US" dirty="0">
                <a:solidFill>
                  <a:srgbClr val="E5E5E5"/>
                </a:solidFill>
              </a:rPr>
              <a:t>About the Project</a:t>
            </a:r>
            <a:r>
              <a:rPr lang="en-US" dirty="0">
                <a:solidFill>
                  <a:srgbClr val="5FC8FD"/>
                </a:solidFill>
              </a:rPr>
              <a:t>&lt;/h2&gt;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</a:t>
            </a:r>
            <a:r>
              <a:rPr lang="en-US" dirty="0">
                <a:solidFill>
                  <a:srgbClr val="5FC8FD"/>
                </a:solidFill>
              </a:rPr>
              <a:t>&lt;h3&gt;</a:t>
            </a:r>
            <a:r>
              <a:rPr lang="en-US" dirty="0">
                <a:solidFill>
                  <a:srgbClr val="E5E5E5"/>
                </a:solidFill>
              </a:rPr>
              <a:t>Purpose</a:t>
            </a:r>
            <a:r>
              <a:rPr lang="en-US" dirty="0">
                <a:solidFill>
                  <a:srgbClr val="5FC8FD"/>
                </a:solidFill>
              </a:rPr>
              <a:t>&lt;/h3&gt;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</a:t>
            </a:r>
            <a:r>
              <a:rPr lang="en-US" dirty="0">
                <a:solidFill>
                  <a:srgbClr val="5FC8FD"/>
                </a:solidFill>
              </a:rPr>
              <a:t>&lt;h3&gt;</a:t>
            </a:r>
            <a:r>
              <a:rPr lang="en-US" dirty="0">
                <a:solidFill>
                  <a:srgbClr val="E5E5E5"/>
                </a:solidFill>
              </a:rPr>
              <a:t>People</a:t>
            </a:r>
            <a:r>
              <a:rPr lang="en-US" dirty="0">
                <a:solidFill>
                  <a:srgbClr val="5FC8FD"/>
                </a:solidFill>
              </a:rPr>
              <a:t>&lt;/h3&gt;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</a:t>
            </a:r>
            <a:r>
              <a:rPr lang="en-US" dirty="0">
                <a:solidFill>
                  <a:srgbClr val="5FC8FD"/>
                </a:solidFill>
              </a:rPr>
              <a:t>&lt;h3&gt;</a:t>
            </a:r>
            <a:r>
              <a:rPr lang="en-US" dirty="0">
                <a:solidFill>
                  <a:srgbClr val="E5E5E5"/>
                </a:solidFill>
              </a:rPr>
              <a:t>Technical Description</a:t>
            </a:r>
            <a:r>
              <a:rPr lang="en-US" dirty="0">
                <a:solidFill>
                  <a:srgbClr val="5FC8FD"/>
                </a:solidFill>
              </a:rPr>
              <a:t>&lt;/h3&gt;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</a:t>
            </a:r>
            <a:r>
              <a:rPr lang="en-US" dirty="0">
                <a:solidFill>
                  <a:srgbClr val="5FC8FD"/>
                </a:solidFill>
              </a:rPr>
              <a:t>&lt;h2&gt;</a:t>
            </a:r>
            <a:r>
              <a:rPr lang="en-US" dirty="0">
                <a:solidFill>
                  <a:srgbClr val="E5E5E5"/>
                </a:solidFill>
              </a:rPr>
              <a:t>Available Texts</a:t>
            </a:r>
            <a:r>
              <a:rPr lang="en-US" dirty="0">
                <a:solidFill>
                  <a:srgbClr val="5FC8FD"/>
                </a:solidFill>
              </a:rPr>
              <a:t>&lt;/h2&gt;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</a:t>
            </a:r>
            <a:r>
              <a:rPr lang="en-US" dirty="0">
                <a:solidFill>
                  <a:srgbClr val="5FC8FD"/>
                </a:solidFill>
              </a:rPr>
              <a:t>&lt;h3&gt;</a:t>
            </a:r>
            <a:r>
              <a:rPr lang="en-US" dirty="0">
                <a:solidFill>
                  <a:srgbClr val="E5E5E5"/>
                </a:solidFill>
              </a:rPr>
              <a:t>Chambers, Robert W.</a:t>
            </a:r>
            <a:r>
              <a:rPr lang="en-US" dirty="0">
                <a:solidFill>
                  <a:srgbClr val="5FC8FD"/>
                </a:solidFill>
              </a:rPr>
              <a:t>&lt;/h3&gt;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</a:t>
            </a:r>
            <a:r>
              <a:rPr lang="en-US" dirty="0">
                <a:solidFill>
                  <a:srgbClr val="5FC8FD"/>
                </a:solidFill>
              </a:rPr>
              <a:t>&lt;h3&gt;</a:t>
            </a:r>
            <a:r>
              <a:rPr lang="en-US" dirty="0">
                <a:solidFill>
                  <a:srgbClr val="E5E5E5"/>
                </a:solidFill>
              </a:rPr>
              <a:t>Lovecraft, H. P.</a:t>
            </a:r>
            <a:r>
              <a:rPr lang="en-US" dirty="0">
                <a:solidFill>
                  <a:srgbClr val="5FC8FD"/>
                </a:solidFill>
              </a:rPr>
              <a:t>&lt;/h3&gt;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</a:t>
            </a:r>
            <a:r>
              <a:rPr lang="en-US" dirty="0">
                <a:solidFill>
                  <a:srgbClr val="5FC8FD"/>
                </a:solidFill>
              </a:rPr>
              <a:t>&lt;/body&gt;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F1C726B-1C4F-5DA8-337B-A91120F05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5</a:t>
            </a:fld>
            <a:endParaRPr lang="en-US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A70A70A6-28BF-5BB0-1081-4637FA022293}"/>
              </a:ext>
            </a:extLst>
          </p:cNvPr>
          <p:cNvSpPr txBox="1">
            <a:spLocks/>
          </p:cNvSpPr>
          <p:nvPr/>
        </p:nvSpPr>
        <p:spPr>
          <a:xfrm>
            <a:off x="715383" y="3450034"/>
            <a:ext cx="5094288" cy="526767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&lt;h1&gt; &lt;h2&gt; &lt;h3&gt; &lt;h4&gt; &lt;h5&gt; &lt;h6&gt;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855B9CC6-D38B-07F9-5D13-9A5EF8B59D60}"/>
              </a:ext>
            </a:extLst>
          </p:cNvPr>
          <p:cNvSpPr txBox="1">
            <a:spLocks/>
          </p:cNvSpPr>
          <p:nvPr/>
        </p:nvSpPr>
        <p:spPr>
          <a:xfrm>
            <a:off x="800099" y="3997835"/>
            <a:ext cx="5094673" cy="170917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Header elements. </a:t>
            </a:r>
          </a:p>
          <a:p>
            <a:r>
              <a:rPr lang="en-US" dirty="0"/>
              <a:t>Should be used in order from &lt;h1&gt; to &lt;h6&gt;. This is for accessibility purposes. Style header tags in CSS.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5FE1B9F9-C665-702B-649E-4DC25B73E912}"/>
              </a:ext>
            </a:extLst>
          </p:cNvPr>
          <p:cNvSpPr txBox="1">
            <a:spLocks/>
          </p:cNvSpPr>
          <p:nvPr/>
        </p:nvSpPr>
        <p:spPr>
          <a:xfrm>
            <a:off x="700087" y="5605700"/>
            <a:ext cx="5245895" cy="67014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i="1" dirty="0"/>
              <a:t>Note:</a:t>
            </a:r>
            <a:r>
              <a:rPr lang="en-US" dirty="0"/>
              <a:t> Processors generally read HTML top to bottom.  </a:t>
            </a:r>
          </a:p>
        </p:txBody>
      </p:sp>
    </p:spTree>
    <p:extLst>
      <p:ext uri="{BB962C8B-B14F-4D97-AF65-F5344CB8AC3E}">
        <p14:creationId xmlns:p14="http://schemas.microsoft.com/office/powerpoint/2010/main" val="16047829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0F585-B192-DDE5-2A65-701AAA543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4DCE0E-34BC-AD00-D2B9-77A8A7787A5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&lt;p&gt;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B6951F-95C6-7C39-6457-CE78036C00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099" y="2551176"/>
            <a:ext cx="5094673" cy="670140"/>
          </a:xfrm>
        </p:spPr>
        <p:txBody>
          <a:bodyPr/>
          <a:lstStyle/>
          <a:p>
            <a:r>
              <a:rPr lang="en-US" dirty="0"/>
              <a:t>Defines paragraphs.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9CDCC1-E2E2-F5D1-7BDB-DB795DB0233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972050" y="761796"/>
            <a:ext cx="6419850" cy="5429454"/>
          </a:xfrm>
          <a:solidFill>
            <a:schemeClr val="tx1"/>
          </a:solidFill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>
                <a:solidFill>
                  <a:srgbClr val="5FC8FD"/>
                </a:solidFill>
              </a:rPr>
              <a:t>&lt;h2&gt;</a:t>
            </a:r>
            <a:r>
              <a:rPr lang="en-US" sz="1300" dirty="0">
                <a:solidFill>
                  <a:srgbClr val="E5E5E5"/>
                </a:solidFill>
              </a:rPr>
              <a:t>About the Project</a:t>
            </a:r>
            <a:r>
              <a:rPr lang="en-US" sz="1300" dirty="0">
                <a:solidFill>
                  <a:srgbClr val="5FC8FD"/>
                </a:solidFill>
              </a:rPr>
              <a:t>&lt;/h2&gt;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&lt;p&gt;</a:t>
            </a:r>
            <a:r>
              <a:rPr lang="en-US" sz="1300" dirty="0">
                <a:solidFill>
                  <a:srgbClr val="E5E5E5"/>
                </a:solidFill>
              </a:rPr>
              <a:t>The Weird Fiction Archive provides richly-encoded editions of Weird Fiction stories in</a:t>
            </a:r>
            <a:r>
              <a:rPr lang="en-US" sz="1300" dirty="0">
                <a:solidFill>
                  <a:srgbClr val="000000"/>
                </a:solidFill>
              </a:rPr>
              <a:t> </a:t>
            </a:r>
            <a:r>
              <a:rPr lang="en-US" sz="1300" dirty="0">
                <a:solidFill>
                  <a:srgbClr val="E5E5E5"/>
                </a:solidFill>
              </a:rPr>
              <a:t>the public domain for academic study. It was also constructed as a learning corpus for</a:t>
            </a:r>
            <a:r>
              <a:rPr lang="en-US" sz="1300" dirty="0">
                <a:solidFill>
                  <a:srgbClr val="000000"/>
                </a:solidFill>
              </a:rPr>
              <a:t> </a:t>
            </a:r>
            <a:r>
              <a:rPr lang="en-US" sz="1300" dirty="0">
                <a:solidFill>
                  <a:srgbClr val="E5E5E5"/>
                </a:solidFill>
              </a:rPr>
              <a:t>the study of XML encoding practices and tools as part of the Programming4Humanists</a:t>
            </a:r>
            <a:r>
              <a:rPr lang="en-US" sz="1300" dirty="0">
                <a:solidFill>
                  <a:srgbClr val="000000"/>
                </a:solidFill>
              </a:rPr>
              <a:t> </a:t>
            </a:r>
            <a:r>
              <a:rPr lang="en-US" sz="1300" dirty="0">
                <a:solidFill>
                  <a:srgbClr val="E5E5E5"/>
                </a:solidFill>
              </a:rPr>
              <a:t>course at Texas </a:t>
            </a:r>
            <a:r>
              <a:rPr lang="en-US" sz="1300" dirty="0" err="1">
                <a:solidFill>
                  <a:srgbClr val="E5E5E5"/>
                </a:solidFill>
              </a:rPr>
              <a:t>A</a:t>
            </a:r>
            <a:r>
              <a:rPr lang="en-US" sz="1300" dirty="0" err="1">
                <a:solidFill>
                  <a:srgbClr val="C1C100"/>
                </a:solidFill>
              </a:rPr>
              <a:t>&amp;amp;</a:t>
            </a:r>
            <a:r>
              <a:rPr lang="en-US" sz="1300" dirty="0" err="1">
                <a:solidFill>
                  <a:srgbClr val="E5E5E5"/>
                </a:solidFill>
              </a:rPr>
              <a:t>M</a:t>
            </a:r>
            <a:r>
              <a:rPr lang="en-US" sz="1300" dirty="0">
                <a:solidFill>
                  <a:srgbClr val="E5E5E5"/>
                </a:solidFill>
              </a:rPr>
              <a:t> University.</a:t>
            </a:r>
            <a:r>
              <a:rPr lang="en-US" sz="1300" dirty="0">
                <a:solidFill>
                  <a:srgbClr val="5FC8FD"/>
                </a:solidFill>
              </a:rPr>
              <a:t>&lt;/p&gt;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</a:t>
            </a:r>
            <a:r>
              <a:rPr lang="en-US" sz="1300" dirty="0" err="1">
                <a:solidFill>
                  <a:srgbClr val="5FC8FD"/>
                </a:solidFill>
              </a:rPr>
              <a:t>br</a:t>
            </a:r>
            <a:r>
              <a:rPr lang="en-US" sz="1300" dirty="0">
                <a:solidFill>
                  <a:srgbClr val="FF8D54"/>
                </a:solidFill>
              </a:rPr>
              <a:t> </a:t>
            </a:r>
            <a:r>
              <a:rPr lang="en-US" sz="1300" dirty="0">
                <a:solidFill>
                  <a:srgbClr val="5FC8FD"/>
                </a:solidFill>
              </a:rPr>
              <a:t>/&gt;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&lt;h3&gt;</a:t>
            </a:r>
            <a:r>
              <a:rPr lang="en-US" sz="1300" dirty="0">
                <a:solidFill>
                  <a:srgbClr val="E5E5E5"/>
                </a:solidFill>
              </a:rPr>
              <a:t>Purpose</a:t>
            </a:r>
            <a:r>
              <a:rPr lang="en-US" sz="1300" dirty="0">
                <a:solidFill>
                  <a:srgbClr val="5FC8FD"/>
                </a:solidFill>
              </a:rPr>
              <a:t>&lt;/h3&gt;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&lt;p&gt;</a:t>
            </a:r>
            <a:r>
              <a:rPr lang="en-US" sz="1300" dirty="0">
                <a:solidFill>
                  <a:srgbClr val="E5E5E5"/>
                </a:solidFill>
              </a:rPr>
              <a:t>The Weird Fiction Archive started as an exercise in XML encoding, including demonstrating</a:t>
            </a:r>
            <a:r>
              <a:rPr lang="en-US" sz="1300" dirty="0">
                <a:solidFill>
                  <a:srgbClr val="000000"/>
                </a:solidFill>
              </a:rPr>
              <a:t> </a:t>
            </a:r>
            <a:r>
              <a:rPr lang="en-US" sz="1300" dirty="0">
                <a:solidFill>
                  <a:srgbClr val="E5E5E5"/>
                </a:solidFill>
              </a:rPr>
              <a:t>X-Path, XSLT, and XQuery.</a:t>
            </a:r>
            <a:r>
              <a:rPr lang="en-US" sz="1300" dirty="0">
                <a:solidFill>
                  <a:srgbClr val="5FC8FD"/>
                </a:solidFill>
              </a:rPr>
              <a:t>&lt;/p&gt;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</a:t>
            </a:r>
            <a:r>
              <a:rPr lang="en-US" sz="1300" dirty="0" err="1">
                <a:solidFill>
                  <a:srgbClr val="5FC8FD"/>
                </a:solidFill>
              </a:rPr>
              <a:t>br</a:t>
            </a:r>
            <a:r>
              <a:rPr lang="en-US" sz="1300" dirty="0">
                <a:solidFill>
                  <a:srgbClr val="FF8D54"/>
                </a:solidFill>
              </a:rPr>
              <a:t> </a:t>
            </a:r>
            <a:r>
              <a:rPr lang="en-US" sz="1300" dirty="0">
                <a:solidFill>
                  <a:srgbClr val="5FC8FD"/>
                </a:solidFill>
              </a:rPr>
              <a:t>/&gt;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&lt;h3&gt;</a:t>
            </a:r>
            <a:r>
              <a:rPr lang="en-US" sz="1300" dirty="0">
                <a:solidFill>
                  <a:srgbClr val="E5E5E5"/>
                </a:solidFill>
              </a:rPr>
              <a:t>People</a:t>
            </a:r>
            <a:r>
              <a:rPr lang="en-US" sz="1300" dirty="0">
                <a:solidFill>
                  <a:srgbClr val="5FC8FD"/>
                </a:solidFill>
              </a:rPr>
              <a:t>&lt;/h3&gt;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&lt;p&gt;</a:t>
            </a:r>
            <a:r>
              <a:rPr lang="en-US" sz="1300" dirty="0">
                <a:solidFill>
                  <a:srgbClr val="E5E5E5"/>
                </a:solidFill>
              </a:rPr>
              <a:t>The Weird Fiction Archive is developed by Lauren Liebe.</a:t>
            </a:r>
            <a:r>
              <a:rPr lang="en-US" sz="1300" dirty="0">
                <a:solidFill>
                  <a:srgbClr val="5FC8FD"/>
                </a:solidFill>
              </a:rPr>
              <a:t>&lt;/p&gt;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&lt;p&gt;</a:t>
            </a:r>
            <a:r>
              <a:rPr lang="en-US" sz="1300" dirty="0">
                <a:solidFill>
                  <a:srgbClr val="E5E5E5"/>
                </a:solidFill>
              </a:rPr>
              <a:t>The suggestions of students in the Spring 2023 P4H course guided development of this project.</a:t>
            </a:r>
            <a:r>
              <a:rPr lang="en-US" sz="1300" dirty="0">
                <a:solidFill>
                  <a:srgbClr val="5FC8FD"/>
                </a:solidFill>
              </a:rPr>
              <a:t>&lt;/p&gt;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</a:t>
            </a:r>
            <a:r>
              <a:rPr lang="en-US" sz="1300" dirty="0" err="1">
                <a:solidFill>
                  <a:srgbClr val="5FC8FD"/>
                </a:solidFill>
              </a:rPr>
              <a:t>br</a:t>
            </a:r>
            <a:r>
              <a:rPr lang="en-US" sz="1300" dirty="0">
                <a:solidFill>
                  <a:srgbClr val="FF8D54"/>
                </a:solidFill>
              </a:rPr>
              <a:t> </a:t>
            </a:r>
            <a:r>
              <a:rPr lang="en-US" sz="1300" dirty="0">
                <a:solidFill>
                  <a:srgbClr val="5FC8FD"/>
                </a:solidFill>
              </a:rPr>
              <a:t>/&gt;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&lt;h3&gt;</a:t>
            </a:r>
            <a:r>
              <a:rPr lang="en-US" sz="1300" dirty="0">
                <a:solidFill>
                  <a:srgbClr val="E5E5E5"/>
                </a:solidFill>
              </a:rPr>
              <a:t>Technical Description</a:t>
            </a:r>
            <a:r>
              <a:rPr lang="en-US" sz="1300" dirty="0">
                <a:solidFill>
                  <a:srgbClr val="5FC8FD"/>
                </a:solidFill>
              </a:rPr>
              <a:t>&lt;/h3&gt;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&lt;p&gt;</a:t>
            </a:r>
            <a:r>
              <a:rPr lang="en-US" sz="1300" dirty="0">
                <a:solidFill>
                  <a:srgbClr val="E5E5E5"/>
                </a:solidFill>
              </a:rPr>
              <a:t>Lorem ipsum dolor sit </a:t>
            </a:r>
            <a:r>
              <a:rPr lang="en-US" sz="1300" dirty="0" err="1">
                <a:solidFill>
                  <a:srgbClr val="E5E5E5"/>
                </a:solidFill>
              </a:rPr>
              <a:t>amet</a:t>
            </a:r>
            <a:r>
              <a:rPr lang="en-US" sz="1300" dirty="0">
                <a:solidFill>
                  <a:srgbClr val="E5E5E5"/>
                </a:solidFill>
              </a:rPr>
              <a:t>, </a:t>
            </a:r>
            <a:r>
              <a:rPr lang="en-US" sz="1300" dirty="0" err="1">
                <a:solidFill>
                  <a:srgbClr val="E5E5E5"/>
                </a:solidFill>
              </a:rPr>
              <a:t>consectetur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adipiscing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elit</a:t>
            </a:r>
            <a:r>
              <a:rPr lang="en-US" sz="1300" dirty="0">
                <a:solidFill>
                  <a:srgbClr val="E5E5E5"/>
                </a:solidFill>
              </a:rPr>
              <a:t>, sed do </a:t>
            </a:r>
            <a:r>
              <a:rPr lang="en-US" sz="1300" dirty="0" err="1">
                <a:solidFill>
                  <a:srgbClr val="E5E5E5"/>
                </a:solidFill>
              </a:rPr>
              <a:t>eiusmod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tempor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incididunt</a:t>
            </a:r>
            <a:r>
              <a:rPr lang="en-US" sz="1300" dirty="0">
                <a:solidFill>
                  <a:srgbClr val="000000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ut</a:t>
            </a:r>
            <a:r>
              <a:rPr lang="en-US" sz="1300" dirty="0">
                <a:solidFill>
                  <a:srgbClr val="E5E5E5"/>
                </a:solidFill>
              </a:rPr>
              <a:t> labore et dolore magna </a:t>
            </a:r>
            <a:r>
              <a:rPr lang="en-US" sz="1300" dirty="0" err="1">
                <a:solidFill>
                  <a:srgbClr val="E5E5E5"/>
                </a:solidFill>
              </a:rPr>
              <a:t>aliqua</a:t>
            </a:r>
            <a:r>
              <a:rPr lang="en-US" sz="1300" dirty="0">
                <a:solidFill>
                  <a:srgbClr val="E5E5E5"/>
                </a:solidFill>
              </a:rPr>
              <a:t>. Massa </a:t>
            </a:r>
            <a:r>
              <a:rPr lang="en-US" sz="1300" dirty="0" err="1">
                <a:solidFill>
                  <a:srgbClr val="E5E5E5"/>
                </a:solidFill>
              </a:rPr>
              <a:t>tempor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nec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feugiat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nisl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pretium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fusce</a:t>
            </a:r>
            <a:r>
              <a:rPr lang="en-US" sz="1300" dirty="0">
                <a:solidFill>
                  <a:srgbClr val="E5E5E5"/>
                </a:solidFill>
              </a:rPr>
              <a:t> id </a:t>
            </a:r>
            <a:r>
              <a:rPr lang="en-US" sz="1300" dirty="0" err="1">
                <a:solidFill>
                  <a:srgbClr val="E5E5E5"/>
                </a:solidFill>
              </a:rPr>
              <a:t>velit</a:t>
            </a:r>
            <a:r>
              <a:rPr lang="en-US" sz="1300" dirty="0">
                <a:solidFill>
                  <a:srgbClr val="E5E5E5"/>
                </a:solidFill>
              </a:rPr>
              <a:t>.</a:t>
            </a:r>
            <a:r>
              <a:rPr lang="en-US" sz="1300" dirty="0">
                <a:solidFill>
                  <a:srgbClr val="000000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Tortor</a:t>
            </a:r>
            <a:r>
              <a:rPr lang="en-US" sz="1300" dirty="0">
                <a:solidFill>
                  <a:srgbClr val="E5E5E5"/>
                </a:solidFill>
              </a:rPr>
              <a:t> at </a:t>
            </a:r>
            <a:r>
              <a:rPr lang="en-US" sz="1300" dirty="0" err="1">
                <a:solidFill>
                  <a:srgbClr val="E5E5E5"/>
                </a:solidFill>
              </a:rPr>
              <a:t>risus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viverra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adipiscing</a:t>
            </a:r>
            <a:r>
              <a:rPr lang="en-US" sz="1300" dirty="0">
                <a:solidFill>
                  <a:srgbClr val="E5E5E5"/>
                </a:solidFill>
              </a:rPr>
              <a:t> at in. </a:t>
            </a:r>
            <a:r>
              <a:rPr lang="en-US" sz="1300" dirty="0" err="1">
                <a:solidFill>
                  <a:srgbClr val="E5E5E5"/>
                </a:solidFill>
              </a:rPr>
              <a:t>Sagittis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nisl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rhoncus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mattis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rhoncus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urna</a:t>
            </a:r>
            <a:r>
              <a:rPr lang="en-US" sz="1300" dirty="0">
                <a:solidFill>
                  <a:srgbClr val="000000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neque</a:t>
            </a:r>
            <a:r>
              <a:rPr lang="en-US" sz="1300" dirty="0">
                <a:solidFill>
                  <a:srgbClr val="E5E5E5"/>
                </a:solidFill>
              </a:rPr>
              <a:t>. </a:t>
            </a:r>
            <a:r>
              <a:rPr lang="en-US" sz="1300" dirty="0" err="1">
                <a:solidFill>
                  <a:srgbClr val="E5E5E5"/>
                </a:solidFill>
              </a:rPr>
              <a:t>Malesuada</a:t>
            </a:r>
            <a:r>
              <a:rPr lang="en-US" sz="1300" dirty="0">
                <a:solidFill>
                  <a:srgbClr val="E5E5E5"/>
                </a:solidFill>
              </a:rPr>
              <a:t> fames ac </a:t>
            </a:r>
            <a:r>
              <a:rPr lang="en-US" sz="1300" dirty="0" err="1">
                <a:solidFill>
                  <a:srgbClr val="E5E5E5"/>
                </a:solidFill>
              </a:rPr>
              <a:t>turpis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egestas</a:t>
            </a:r>
            <a:r>
              <a:rPr lang="en-US" sz="1300" dirty="0">
                <a:solidFill>
                  <a:srgbClr val="E5E5E5"/>
                </a:solidFill>
              </a:rPr>
              <a:t> integer </a:t>
            </a:r>
            <a:r>
              <a:rPr lang="en-US" sz="1300" dirty="0" err="1">
                <a:solidFill>
                  <a:srgbClr val="E5E5E5"/>
                </a:solidFill>
              </a:rPr>
              <a:t>eget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aliquet</a:t>
            </a:r>
            <a:r>
              <a:rPr lang="en-US" sz="1300" dirty="0">
                <a:solidFill>
                  <a:srgbClr val="E5E5E5"/>
                </a:solidFill>
              </a:rPr>
              <a:t>. </a:t>
            </a:r>
            <a:r>
              <a:rPr lang="en-US" sz="1300" dirty="0">
                <a:solidFill>
                  <a:srgbClr val="5FC8FD"/>
                </a:solidFill>
              </a:rPr>
              <a:t>&lt;/p&gt;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&lt;h2&gt;</a:t>
            </a:r>
            <a:r>
              <a:rPr lang="en-US" sz="1300" dirty="0">
                <a:solidFill>
                  <a:srgbClr val="E5E5E5"/>
                </a:solidFill>
              </a:rPr>
              <a:t>Available Texts</a:t>
            </a:r>
            <a:r>
              <a:rPr lang="en-US" sz="1300" dirty="0">
                <a:solidFill>
                  <a:srgbClr val="5FC8FD"/>
                </a:solidFill>
              </a:rPr>
              <a:t>&lt;/h2&gt;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&lt;h3&gt;</a:t>
            </a:r>
            <a:r>
              <a:rPr lang="en-US" sz="1300" dirty="0">
                <a:solidFill>
                  <a:srgbClr val="E5E5E5"/>
                </a:solidFill>
              </a:rPr>
              <a:t>Chambers, Robert W.</a:t>
            </a:r>
            <a:r>
              <a:rPr lang="en-US" sz="1300" dirty="0">
                <a:solidFill>
                  <a:srgbClr val="5FC8FD"/>
                </a:solidFill>
              </a:rPr>
              <a:t>&lt;/h3&gt;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&lt;p&gt;</a:t>
            </a:r>
            <a:r>
              <a:rPr lang="en-US" sz="1300" dirty="0">
                <a:solidFill>
                  <a:srgbClr val="E5E5E5"/>
                </a:solidFill>
              </a:rPr>
              <a:t>"The King in Yellow"</a:t>
            </a:r>
            <a:r>
              <a:rPr lang="en-US" sz="1300" dirty="0">
                <a:solidFill>
                  <a:srgbClr val="5FC8FD"/>
                </a:solidFill>
              </a:rPr>
              <a:t>&lt;/p&gt;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&lt;h3&gt;</a:t>
            </a:r>
            <a:r>
              <a:rPr lang="en-US" sz="1300" dirty="0">
                <a:solidFill>
                  <a:srgbClr val="E5E5E5"/>
                </a:solidFill>
              </a:rPr>
              <a:t>Lovecraft, H. P.</a:t>
            </a:r>
            <a:r>
              <a:rPr lang="en-US" sz="1300" dirty="0">
                <a:solidFill>
                  <a:srgbClr val="5FC8FD"/>
                </a:solidFill>
              </a:rPr>
              <a:t>&lt;/h3&gt;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&lt;p&gt;&lt;</a:t>
            </a:r>
            <a:r>
              <a:rPr lang="en-US" sz="1300" dirty="0" err="1">
                <a:solidFill>
                  <a:srgbClr val="5FC8FD"/>
                </a:solidFill>
              </a:rPr>
              <a:t>em</a:t>
            </a:r>
            <a:r>
              <a:rPr lang="en-US" sz="1300" dirty="0">
                <a:solidFill>
                  <a:srgbClr val="5FC8FD"/>
                </a:solidFill>
              </a:rPr>
              <a:t>&gt;</a:t>
            </a:r>
            <a:r>
              <a:rPr lang="en-US" sz="1300" dirty="0">
                <a:solidFill>
                  <a:srgbClr val="E5E5E5"/>
                </a:solidFill>
              </a:rPr>
              <a:t>The Call of Cthulhu</a:t>
            </a:r>
            <a:r>
              <a:rPr lang="en-US" sz="1300" dirty="0">
                <a:solidFill>
                  <a:srgbClr val="5FC8FD"/>
                </a:solidFill>
              </a:rPr>
              <a:t>&lt;/</a:t>
            </a:r>
            <a:r>
              <a:rPr lang="en-US" sz="1300" dirty="0" err="1">
                <a:solidFill>
                  <a:srgbClr val="5FC8FD"/>
                </a:solidFill>
              </a:rPr>
              <a:t>em</a:t>
            </a:r>
            <a:r>
              <a:rPr lang="en-US" sz="1300" dirty="0">
                <a:solidFill>
                  <a:srgbClr val="5FC8FD"/>
                </a:solidFill>
              </a:rPr>
              <a:t>&gt;&lt;/p&gt;</a:t>
            </a:r>
            <a:endParaRPr lang="en-US" sz="130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9BF03E-2BDC-603A-BEFC-E5D916689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6</a:t>
            </a:fld>
            <a:endParaRPr lang="en-US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FEE8AF53-05FF-50FB-100F-45E9452C1FAD}"/>
              </a:ext>
            </a:extLst>
          </p:cNvPr>
          <p:cNvSpPr txBox="1">
            <a:spLocks/>
          </p:cNvSpPr>
          <p:nvPr/>
        </p:nvSpPr>
        <p:spPr>
          <a:xfrm>
            <a:off x="800099" y="2951306"/>
            <a:ext cx="5094288" cy="526767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&lt;</a:t>
            </a:r>
            <a:r>
              <a:rPr lang="en-US" dirty="0" err="1"/>
              <a:t>br</a:t>
            </a:r>
            <a:r>
              <a:rPr lang="en-US" dirty="0"/>
              <a:t>&gt;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8FC0EF63-CF1B-A83F-4F5C-5996873A159F}"/>
              </a:ext>
            </a:extLst>
          </p:cNvPr>
          <p:cNvSpPr txBox="1">
            <a:spLocks/>
          </p:cNvSpPr>
          <p:nvPr/>
        </p:nvSpPr>
        <p:spPr>
          <a:xfrm>
            <a:off x="800099" y="3615268"/>
            <a:ext cx="5245895" cy="67014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Provides a line break. 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7111F513-36BE-460D-DEC9-55524A69BA8D}"/>
              </a:ext>
            </a:extLst>
          </p:cNvPr>
          <p:cNvSpPr txBox="1">
            <a:spLocks/>
          </p:cNvSpPr>
          <p:nvPr/>
        </p:nvSpPr>
        <p:spPr>
          <a:xfrm>
            <a:off x="800099" y="4084414"/>
            <a:ext cx="5094288" cy="526767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&lt;</a:t>
            </a:r>
            <a:r>
              <a:rPr lang="en-US" dirty="0" err="1"/>
              <a:t>em</a:t>
            </a:r>
            <a:r>
              <a:rPr lang="en-US" dirty="0"/>
              <a:t>&gt;</a:t>
            </a:r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D2991629-6B4D-3B51-0D12-C78DE9DFDBB9}"/>
              </a:ext>
            </a:extLst>
          </p:cNvPr>
          <p:cNvSpPr txBox="1">
            <a:spLocks/>
          </p:cNvSpPr>
          <p:nvPr/>
        </p:nvSpPr>
        <p:spPr>
          <a:xfrm>
            <a:off x="800099" y="4650739"/>
            <a:ext cx="4539728" cy="67014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Notes a point of emphasis. Usually formatted as italics. </a:t>
            </a:r>
          </a:p>
        </p:txBody>
      </p:sp>
    </p:spTree>
    <p:extLst>
      <p:ext uri="{BB962C8B-B14F-4D97-AF65-F5344CB8AC3E}">
        <p14:creationId xmlns:p14="http://schemas.microsoft.com/office/powerpoint/2010/main" val="31126563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7227F-713A-E767-FCD6-BF3A38CBD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9F1815-8221-A5B9-CA87-BBF238B3E8E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&lt;div&gt;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8D840E-B7A9-6B77-C2F0-534220C742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099" y="2551176"/>
            <a:ext cx="5094673" cy="198599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Defines discrete segments of html code, usually for styling purposes. </a:t>
            </a:r>
          </a:p>
          <a:p>
            <a:pPr lvl="1"/>
            <a:r>
              <a:rPr lang="en-US" dirty="0"/>
              <a:t>For the Weird Corpus homepage, I’ve divided it into two sections: one for the “about” information, and one for the “texts”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65541E-4606-FD82-3468-CBD5A19C703F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019800" y="909638"/>
            <a:ext cx="5762625" cy="4915090"/>
          </a:xfrm>
          <a:solidFill>
            <a:schemeClr val="tx1"/>
          </a:solidFill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5FC8FD"/>
                </a:solidFill>
              </a:rPr>
              <a:t>&lt;div&gt;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    </a:t>
            </a:r>
            <a:r>
              <a:rPr lang="en-US" dirty="0">
                <a:solidFill>
                  <a:srgbClr val="5FC8FD"/>
                </a:solidFill>
              </a:rPr>
              <a:t>&lt;h2&gt;</a:t>
            </a:r>
            <a:r>
              <a:rPr lang="en-US" dirty="0">
                <a:solidFill>
                  <a:srgbClr val="E5E5E5"/>
                </a:solidFill>
              </a:rPr>
              <a:t>About the Project</a:t>
            </a:r>
            <a:r>
              <a:rPr lang="en-US" dirty="0">
                <a:solidFill>
                  <a:srgbClr val="5FC8FD"/>
                </a:solidFill>
              </a:rPr>
              <a:t>&lt;/h2&gt;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    </a:t>
            </a:r>
            <a:r>
              <a:rPr lang="en-US" dirty="0">
                <a:solidFill>
                  <a:srgbClr val="5FC8FD"/>
                </a:solidFill>
              </a:rPr>
              <a:t>&lt;p&gt;</a:t>
            </a:r>
            <a:r>
              <a:rPr lang="en-US" dirty="0">
                <a:solidFill>
                  <a:srgbClr val="E5E5E5"/>
                </a:solidFill>
              </a:rPr>
              <a:t>The Weird Fiction Archive provides richly-encoded editions of Weird Fiction stories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>
                <a:solidFill>
                  <a:srgbClr val="E5E5E5"/>
                </a:solidFill>
              </a:rPr>
              <a:t>in the public domain for academic study. It was also constructed as a learning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>
                <a:solidFill>
                  <a:srgbClr val="E5E5E5"/>
                </a:solidFill>
              </a:rPr>
              <a:t>corpus for the study of XML encoding practices and tools as part of the </a:t>
            </a:r>
            <a:r>
              <a:rPr lang="en-US" dirty="0">
                <a:solidFill>
                  <a:srgbClr val="5FC8FD"/>
                </a:solidFill>
              </a:rPr>
              <a:t>&lt;a </a:t>
            </a:r>
            <a:r>
              <a:rPr lang="en-US" dirty="0" err="1">
                <a:solidFill>
                  <a:srgbClr val="FF8D54"/>
                </a:solidFill>
              </a:rPr>
              <a:t>href</a:t>
            </a:r>
            <a:r>
              <a:rPr lang="en-US" dirty="0">
                <a:solidFill>
                  <a:srgbClr val="FF8040"/>
                </a:solidFill>
              </a:rPr>
              <a:t>=</a:t>
            </a:r>
            <a:r>
              <a:rPr lang="en-US" dirty="0">
                <a:solidFill>
                  <a:srgbClr val="E06A53"/>
                </a:solidFill>
              </a:rPr>
              <a:t>"http://programming4humanists.tamu.edu/"</a:t>
            </a:r>
            <a:r>
              <a:rPr lang="en-US" dirty="0">
                <a:solidFill>
                  <a:srgbClr val="5FC8FD"/>
                </a:solidFill>
              </a:rPr>
              <a:t>&gt;</a:t>
            </a:r>
            <a:r>
              <a:rPr lang="en-US" dirty="0">
                <a:solidFill>
                  <a:srgbClr val="E5E5E5"/>
                </a:solidFill>
              </a:rPr>
              <a:t>Programming4Humanists</a:t>
            </a:r>
            <a:r>
              <a:rPr lang="en-US" dirty="0">
                <a:solidFill>
                  <a:srgbClr val="5FC8FD"/>
                </a:solidFill>
              </a:rPr>
              <a:t>&lt;/a&gt;</a:t>
            </a:r>
            <a:r>
              <a:rPr lang="en-US" dirty="0">
                <a:solidFill>
                  <a:srgbClr val="E5E5E5"/>
                </a:solidFill>
              </a:rPr>
              <a:t> course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        at Texas </a:t>
            </a:r>
            <a:r>
              <a:rPr lang="en-US" dirty="0" err="1">
                <a:solidFill>
                  <a:srgbClr val="E5E5E5"/>
                </a:solidFill>
              </a:rPr>
              <a:t>A</a:t>
            </a:r>
            <a:r>
              <a:rPr lang="en-US" dirty="0" err="1">
                <a:solidFill>
                  <a:srgbClr val="C1C100"/>
                </a:solidFill>
              </a:rPr>
              <a:t>&amp;amp;</a:t>
            </a:r>
            <a:r>
              <a:rPr lang="en-US" dirty="0" err="1">
                <a:solidFill>
                  <a:srgbClr val="E5E5E5"/>
                </a:solidFill>
              </a:rPr>
              <a:t>M</a:t>
            </a:r>
            <a:r>
              <a:rPr lang="en-US" dirty="0">
                <a:solidFill>
                  <a:srgbClr val="E5E5E5"/>
                </a:solidFill>
              </a:rPr>
              <a:t> University.</a:t>
            </a:r>
            <a:r>
              <a:rPr lang="en-US" dirty="0">
                <a:solidFill>
                  <a:srgbClr val="5FC8FD"/>
                </a:solidFill>
              </a:rPr>
              <a:t>&lt;/p&gt;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    </a:t>
            </a:r>
            <a:r>
              <a:rPr lang="en-US" dirty="0">
                <a:solidFill>
                  <a:srgbClr val="5FC8FD"/>
                </a:solidFill>
              </a:rPr>
              <a:t>&lt;</a:t>
            </a:r>
            <a:r>
              <a:rPr lang="en-US" dirty="0" err="1">
                <a:solidFill>
                  <a:srgbClr val="5FC8FD"/>
                </a:solidFill>
              </a:rPr>
              <a:t>br</a:t>
            </a:r>
            <a:r>
              <a:rPr lang="en-US" dirty="0">
                <a:solidFill>
                  <a:srgbClr val="FF8D54"/>
                </a:solidFill>
              </a:rPr>
              <a:t> </a:t>
            </a:r>
            <a:r>
              <a:rPr lang="en-US" dirty="0">
                <a:solidFill>
                  <a:srgbClr val="5FC8FD"/>
                </a:solidFill>
              </a:rPr>
              <a:t>/&gt;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BE0094B-5F78-2EE0-1A94-4EE10A277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7</a:t>
            </a:fld>
            <a:endParaRPr lang="en-US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BEB5E1F9-DF73-5E72-18C2-02B8E8CCFB44}"/>
              </a:ext>
            </a:extLst>
          </p:cNvPr>
          <p:cNvSpPr txBox="1">
            <a:spLocks/>
          </p:cNvSpPr>
          <p:nvPr/>
        </p:nvSpPr>
        <p:spPr>
          <a:xfrm>
            <a:off x="800099" y="4294816"/>
            <a:ext cx="5094288" cy="526767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&lt;a&gt;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8512DE6F-42E8-ADCD-4BEF-E2E37AFDF0B3}"/>
              </a:ext>
            </a:extLst>
          </p:cNvPr>
          <p:cNvSpPr txBox="1">
            <a:spLocks/>
          </p:cNvSpPr>
          <p:nvPr/>
        </p:nvSpPr>
        <p:spPr>
          <a:xfrm>
            <a:off x="800099" y="4821582"/>
            <a:ext cx="5094673" cy="145922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Anchors links to external sites or internal links on the same page. </a:t>
            </a:r>
          </a:p>
          <a:p>
            <a:r>
              <a:rPr lang="en-US" dirty="0"/>
              <a:t>Usually contains an “</a:t>
            </a:r>
            <a:r>
              <a:rPr lang="en-US" dirty="0" err="1"/>
              <a:t>href</a:t>
            </a:r>
            <a:r>
              <a:rPr lang="en-US" dirty="0"/>
              <a:t>” attribute with the link. </a:t>
            </a:r>
          </a:p>
        </p:txBody>
      </p:sp>
    </p:spTree>
    <p:extLst>
      <p:ext uri="{BB962C8B-B14F-4D97-AF65-F5344CB8AC3E}">
        <p14:creationId xmlns:p14="http://schemas.microsoft.com/office/powerpoint/2010/main" val="8679548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9BDD5-7C70-B610-16BA-AE8EAE79C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229B1D-7075-868B-C06F-C2703340DFF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&lt;header&gt;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70FBB2-AC13-62DB-EEAD-0A96076890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099" y="2551176"/>
            <a:ext cx="5094673" cy="1373124"/>
          </a:xfrm>
        </p:spPr>
        <p:txBody>
          <a:bodyPr/>
          <a:lstStyle/>
          <a:p>
            <a:r>
              <a:rPr lang="en-US" dirty="0"/>
              <a:t>Not to be confused with &lt;head&gt;</a:t>
            </a:r>
          </a:p>
          <a:p>
            <a:r>
              <a:rPr lang="en-US" dirty="0"/>
              <a:t>&lt;header&gt; contains items that appear at the top of the page, like a project logo, a navigation bar, etc.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36623C0-D765-22A6-815F-0C289231FAF5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97226" y="1047750"/>
            <a:ext cx="5094673" cy="4776978"/>
          </a:xfrm>
          <a:solidFill>
            <a:schemeClr val="tx1"/>
          </a:solidFill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5FC8FD"/>
                </a:solidFill>
              </a:rPr>
              <a:t>       &lt;header&gt;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    </a:t>
            </a:r>
            <a:r>
              <a:rPr lang="en-US" dirty="0">
                <a:solidFill>
                  <a:srgbClr val="5FC8FD"/>
                </a:solidFill>
              </a:rPr>
              <a:t>&lt;h1&gt;</a:t>
            </a:r>
            <a:r>
              <a:rPr lang="en-US" dirty="0">
                <a:solidFill>
                  <a:srgbClr val="E5E5E5"/>
                </a:solidFill>
              </a:rPr>
              <a:t>Weird Fiction Archive</a:t>
            </a:r>
            <a:r>
              <a:rPr lang="en-US" dirty="0">
                <a:solidFill>
                  <a:srgbClr val="5FC8FD"/>
                </a:solidFill>
              </a:rPr>
              <a:t>&lt;/h1&gt;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    </a:t>
            </a:r>
            <a:r>
              <a:rPr lang="en-US" dirty="0">
                <a:solidFill>
                  <a:srgbClr val="5FC8FD"/>
                </a:solidFill>
              </a:rPr>
              <a:t>&lt;</a:t>
            </a:r>
            <a:r>
              <a:rPr lang="en-US" dirty="0" err="1">
                <a:solidFill>
                  <a:srgbClr val="5FC8FD"/>
                </a:solidFill>
              </a:rPr>
              <a:t>ul</a:t>
            </a:r>
            <a:r>
              <a:rPr lang="en-US" dirty="0">
                <a:solidFill>
                  <a:srgbClr val="FF8D54"/>
                </a:solidFill>
              </a:rPr>
              <a:t> class</a:t>
            </a:r>
            <a:r>
              <a:rPr lang="en-US" dirty="0">
                <a:solidFill>
                  <a:srgbClr val="FF8040"/>
                </a:solidFill>
              </a:rPr>
              <a:t>=</a:t>
            </a:r>
            <a:r>
              <a:rPr lang="en-US" dirty="0">
                <a:solidFill>
                  <a:srgbClr val="E06A53"/>
                </a:solidFill>
              </a:rPr>
              <a:t>"nav"</a:t>
            </a:r>
            <a:r>
              <a:rPr lang="en-US" dirty="0">
                <a:solidFill>
                  <a:srgbClr val="5FC8FD"/>
                </a:solidFill>
              </a:rPr>
              <a:t>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        </a:t>
            </a:r>
            <a:r>
              <a:rPr lang="en-US" dirty="0">
                <a:solidFill>
                  <a:srgbClr val="5FC8FD"/>
                </a:solidFill>
              </a:rPr>
              <a:t>&lt;li&gt;</a:t>
            </a:r>
            <a:r>
              <a:rPr lang="en-US" dirty="0">
                <a:solidFill>
                  <a:srgbClr val="E5E5E5"/>
                </a:solidFill>
              </a:rPr>
              <a:t>About</a:t>
            </a:r>
            <a:r>
              <a:rPr lang="en-US" dirty="0">
                <a:solidFill>
                  <a:srgbClr val="5FC8FD"/>
                </a:solidFill>
              </a:rPr>
              <a:t>&lt;/li&gt;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        </a:t>
            </a:r>
            <a:r>
              <a:rPr lang="en-US" dirty="0">
                <a:solidFill>
                  <a:srgbClr val="5FC8FD"/>
                </a:solidFill>
              </a:rPr>
              <a:t>&lt;li&gt;</a:t>
            </a:r>
            <a:r>
              <a:rPr lang="en-US" dirty="0">
                <a:solidFill>
                  <a:srgbClr val="E5E5E5"/>
                </a:solidFill>
              </a:rPr>
              <a:t>Texts</a:t>
            </a:r>
            <a:r>
              <a:rPr lang="en-US" dirty="0">
                <a:solidFill>
                  <a:srgbClr val="5FC8FD"/>
                </a:solidFill>
              </a:rPr>
              <a:t>&lt;/li&gt;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        </a:t>
            </a:r>
            <a:r>
              <a:rPr lang="en-US" dirty="0">
                <a:solidFill>
                  <a:srgbClr val="5FC8FD"/>
                </a:solidFill>
              </a:rPr>
              <a:t>&lt;li&gt;</a:t>
            </a:r>
            <a:r>
              <a:rPr lang="en-US" dirty="0">
                <a:solidFill>
                  <a:srgbClr val="E5E5E5"/>
                </a:solidFill>
              </a:rPr>
              <a:t>Contact</a:t>
            </a:r>
            <a:r>
              <a:rPr lang="en-US" dirty="0">
                <a:solidFill>
                  <a:srgbClr val="5FC8FD"/>
                </a:solidFill>
              </a:rPr>
              <a:t>&lt;/li&gt;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    </a:t>
            </a:r>
            <a:r>
              <a:rPr lang="en-US" dirty="0">
                <a:solidFill>
                  <a:srgbClr val="5FC8FD"/>
                </a:solidFill>
              </a:rPr>
              <a:t>&lt;/</a:t>
            </a:r>
            <a:r>
              <a:rPr lang="en-US" dirty="0" err="1">
                <a:solidFill>
                  <a:srgbClr val="5FC8FD"/>
                </a:solidFill>
              </a:rPr>
              <a:t>ul</a:t>
            </a:r>
            <a:r>
              <a:rPr lang="en-US" dirty="0">
                <a:solidFill>
                  <a:srgbClr val="5FC8FD"/>
                </a:solidFill>
              </a:rPr>
              <a:t>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</a:t>
            </a:r>
            <a:r>
              <a:rPr lang="en-US" dirty="0">
                <a:solidFill>
                  <a:srgbClr val="5FC8FD"/>
                </a:solidFill>
              </a:rPr>
              <a:t>&lt;/header&gt;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778AE71-E068-2EBE-B93B-3B00A02FA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8</a:t>
            </a:fld>
            <a:endParaRPr lang="en-US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EB136063-81EB-7A4F-9158-BC883C4B0026}"/>
              </a:ext>
            </a:extLst>
          </p:cNvPr>
          <p:cNvSpPr txBox="1">
            <a:spLocks/>
          </p:cNvSpPr>
          <p:nvPr/>
        </p:nvSpPr>
        <p:spPr>
          <a:xfrm>
            <a:off x="800099" y="3888496"/>
            <a:ext cx="5094288" cy="526767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&lt;</a:t>
            </a:r>
            <a:r>
              <a:rPr lang="en-US" dirty="0" err="1"/>
              <a:t>ul</a:t>
            </a:r>
            <a:r>
              <a:rPr lang="en-US" dirty="0"/>
              <a:t>&gt;, &lt;</a:t>
            </a:r>
            <a:r>
              <a:rPr lang="en-US" dirty="0" err="1"/>
              <a:t>ol</a:t>
            </a:r>
            <a:r>
              <a:rPr lang="en-US" dirty="0"/>
              <a:t>&gt;, &amp; &lt;li&gt;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FF3364E1-4F98-649C-A6DC-7EFC0B6171B0}"/>
              </a:ext>
            </a:extLst>
          </p:cNvPr>
          <p:cNvSpPr txBox="1">
            <a:spLocks/>
          </p:cNvSpPr>
          <p:nvPr/>
        </p:nvSpPr>
        <p:spPr>
          <a:xfrm>
            <a:off x="715383" y="4327859"/>
            <a:ext cx="5094673" cy="1739566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&lt;</a:t>
            </a:r>
            <a:r>
              <a:rPr lang="en-US" dirty="0" err="1"/>
              <a:t>ul</a:t>
            </a:r>
            <a:r>
              <a:rPr lang="en-US" dirty="0"/>
              <a:t>&gt; creates an unordered list (represented by bullet points by default) </a:t>
            </a:r>
          </a:p>
          <a:p>
            <a:r>
              <a:rPr lang="en-US" dirty="0"/>
              <a:t>&lt;</a:t>
            </a:r>
            <a:r>
              <a:rPr lang="en-US" dirty="0" err="1"/>
              <a:t>ol</a:t>
            </a:r>
            <a:r>
              <a:rPr lang="en-US" dirty="0"/>
              <a:t>&gt; creates an ordered list (represented by numbers by default) </a:t>
            </a:r>
          </a:p>
          <a:p>
            <a:r>
              <a:rPr lang="en-US" dirty="0"/>
              <a:t>&lt;li&gt; establishes each line item in a list.</a:t>
            </a:r>
          </a:p>
        </p:txBody>
      </p:sp>
    </p:spTree>
    <p:extLst>
      <p:ext uri="{BB962C8B-B14F-4D97-AF65-F5344CB8AC3E}">
        <p14:creationId xmlns:p14="http://schemas.microsoft.com/office/powerpoint/2010/main" val="39915958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DF436F-4535-4BBF-B451-F7AC9E8A5F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643" y="871758"/>
            <a:ext cx="5227171" cy="814167"/>
          </a:xfrm>
        </p:spPr>
        <p:txBody>
          <a:bodyPr/>
          <a:lstStyle/>
          <a:p>
            <a:r>
              <a:rPr lang="en-US" dirty="0"/>
              <a:t>XSLT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B3B98E-7C7D-4502-828B-DCB91E0843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325" y="1920057"/>
            <a:ext cx="4857857" cy="3871143"/>
          </a:xfrm>
        </p:spPr>
        <p:txBody>
          <a:bodyPr/>
          <a:lstStyle/>
          <a:p>
            <a:r>
              <a:rPr lang="en-US" dirty="0"/>
              <a:t>Definition</a:t>
            </a:r>
          </a:p>
          <a:p>
            <a:r>
              <a:rPr lang="en-US" dirty="0"/>
              <a:t>Standards</a:t>
            </a:r>
          </a:p>
          <a:p>
            <a:endParaRPr lang="en-US" dirty="0"/>
          </a:p>
        </p:txBody>
      </p:sp>
      <p:pic>
        <p:nvPicPr>
          <p:cNvPr id="13" name="Picture Placeholder 12" descr="Abstract wallpaper design">
            <a:extLst>
              <a:ext uri="{FF2B5EF4-FFF2-40B4-BE49-F238E27FC236}">
                <a16:creationId xmlns:a16="http://schemas.microsoft.com/office/drawing/2014/main" id="{3E3A9747-9F7C-48BC-9EB5-A78A3193C6A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6515100" y="0"/>
            <a:ext cx="5676900" cy="6858000"/>
          </a:xfrm>
        </p:spPr>
      </p:pic>
    </p:spTree>
    <p:extLst>
      <p:ext uri="{BB962C8B-B14F-4D97-AF65-F5344CB8AC3E}">
        <p14:creationId xmlns:p14="http://schemas.microsoft.com/office/powerpoint/2010/main" val="3384328668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Custom 9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naging Your Data" id="{B91C1D48-0001-4C43-AB7B-2D2CA6F1858A}" vid="{CDFFD045-E217-7E49-9468-803EC0A47BC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E0F876D-ECAD-49DD-95DE-E4DA3D4E9CA1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4EC785CC-7DC7-486B-AC4F-90AD768E96A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59187C1-630C-405A-830B-EED062A49695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ChronicleVTI</Template>
  <TotalTime>7</TotalTime>
  <Words>1063</Words>
  <Application>Microsoft Macintosh PowerPoint</Application>
  <PresentationFormat>Widescreen</PresentationFormat>
  <Paragraphs>65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Calisto MT</vt:lpstr>
      <vt:lpstr>Univers Condensed</vt:lpstr>
      <vt:lpstr>ChronicleVTI</vt:lpstr>
      <vt:lpstr>HTML/CSS and  XSLT (Part 1)</vt:lpstr>
      <vt:lpstr>HTML and CSS</vt:lpstr>
      <vt:lpstr>Comparison</vt:lpstr>
      <vt:lpstr>HTML</vt:lpstr>
      <vt:lpstr>HTML</vt:lpstr>
      <vt:lpstr>HTML</vt:lpstr>
      <vt:lpstr>HTML</vt:lpstr>
      <vt:lpstr>HTML</vt:lpstr>
      <vt:lpstr>XSLT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Schematron and  XSLT (Part 1)</dc:title>
  <dc:creator>Liebe, Lauren E</dc:creator>
  <cp:lastModifiedBy>Liebe, Lauren E</cp:lastModifiedBy>
  <cp:revision>2</cp:revision>
  <dcterms:created xsi:type="dcterms:W3CDTF">2023-03-09T23:42:59Z</dcterms:created>
  <dcterms:modified xsi:type="dcterms:W3CDTF">2023-03-15T18:31:14Z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